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7" r:id="rId2"/>
    <p:sldId id="288" r:id="rId3"/>
    <p:sldId id="289" r:id="rId4"/>
    <p:sldId id="287" r:id="rId5"/>
    <p:sldId id="290" r:id="rId6"/>
    <p:sldId id="291" r:id="rId7"/>
    <p:sldId id="292" r:id="rId8"/>
    <p:sldId id="331" r:id="rId9"/>
    <p:sldId id="332" r:id="rId10"/>
    <p:sldId id="311" r:id="rId11"/>
    <p:sldId id="312" r:id="rId12"/>
    <p:sldId id="316" r:id="rId13"/>
    <p:sldId id="347" r:id="rId14"/>
    <p:sldId id="333" r:id="rId15"/>
    <p:sldId id="334" r:id="rId16"/>
    <p:sldId id="335" r:id="rId17"/>
    <p:sldId id="336" r:id="rId18"/>
    <p:sldId id="338" r:id="rId19"/>
    <p:sldId id="341" r:id="rId20"/>
    <p:sldId id="317" r:id="rId21"/>
    <p:sldId id="342" r:id="rId22"/>
    <p:sldId id="343" r:id="rId23"/>
    <p:sldId id="344" r:id="rId24"/>
    <p:sldId id="345" r:id="rId25"/>
    <p:sldId id="346" r:id="rId26"/>
    <p:sldId id="348" r:id="rId27"/>
    <p:sldId id="294" r:id="rId28"/>
    <p:sldId id="300" r:id="rId29"/>
    <p:sldId id="301" r:id="rId30"/>
    <p:sldId id="318" r:id="rId31"/>
    <p:sldId id="313" r:id="rId32"/>
    <p:sldId id="322" r:id="rId33"/>
    <p:sldId id="302" r:id="rId34"/>
    <p:sldId id="303" r:id="rId35"/>
    <p:sldId id="304" r:id="rId36"/>
    <p:sldId id="306" r:id="rId37"/>
    <p:sldId id="305" r:id="rId38"/>
    <p:sldId id="320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53" r:id="rId48"/>
    <p:sldId id="354" r:id="rId49"/>
    <p:sldId id="355" r:id="rId50"/>
    <p:sldId id="356" r:id="rId51"/>
    <p:sldId id="357" r:id="rId52"/>
    <p:sldId id="358" r:id="rId53"/>
    <p:sldId id="359" r:id="rId54"/>
    <p:sldId id="350" r:id="rId55"/>
    <p:sldId id="351" r:id="rId56"/>
    <p:sldId id="352" r:id="rId57"/>
    <p:sldId id="319" r:id="rId58"/>
    <p:sldId id="293" r:id="rId59"/>
    <p:sldId id="296" r:id="rId60"/>
    <p:sldId id="297" r:id="rId61"/>
    <p:sldId id="298" r:id="rId62"/>
    <p:sldId id="299" r:id="rId63"/>
    <p:sldId id="321" r:id="rId64"/>
    <p:sldId id="349" r:id="rId65"/>
    <p:sldId id="360" r:id="rId66"/>
    <p:sldId id="309" r:id="rId67"/>
    <p:sldId id="259" r:id="rId6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63" autoAdjust="0"/>
    <p:restoredTop sz="95196" autoAdjust="0"/>
  </p:normalViewPr>
  <p:slideViewPr>
    <p:cSldViewPr>
      <p:cViewPr varScale="1">
        <p:scale>
          <a:sx n="87" d="100"/>
          <a:sy n="87" d="100"/>
        </p:scale>
        <p:origin x="-1555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2020-10-06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11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482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2020-10-06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2020-10-06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toochu/SmartFarm" TargetMode="External"/><Relationship Id="rId2" Type="http://schemas.openxmlformats.org/officeDocument/2006/relationships/hyperlink" Target="http://15.164.95.212/SAproject/" TargetMode="Externa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 dirty="0">
                <a:solidFill>
                  <a:schemeClr val="bg1"/>
                </a:solidFill>
              </a:rPr>
              <a:t>Smart Auction Project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848" y="4327876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서경대학교 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청년취업아카데미 </a:t>
            </a:r>
            <a:r>
              <a:rPr lang="en-US" altLang="ko-KR" sz="1600" b="1" dirty="0">
                <a:solidFill>
                  <a:schemeClr val="bg1"/>
                </a:solidFill>
              </a:rPr>
              <a:t>4</a:t>
            </a:r>
            <a:r>
              <a:rPr lang="ko-KR" altLang="en-US" sz="1600" b="1" dirty="0">
                <a:solidFill>
                  <a:schemeClr val="bg1"/>
                </a:solidFill>
              </a:rPr>
              <a:t>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F509C84-0C5E-4A61-BD1E-BF6A2FF77E24}"/>
              </a:ext>
            </a:extLst>
          </p:cNvPr>
          <p:cNvSpPr txBox="1"/>
          <p:nvPr/>
        </p:nvSpPr>
        <p:spPr>
          <a:xfrm>
            <a:off x="3176373" y="5085057"/>
            <a:ext cx="2736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</a:rPr>
              <a:t>노임령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 err="1">
                <a:solidFill>
                  <a:schemeClr val="bg1"/>
                </a:solidFill>
              </a:rPr>
              <a:t>박주명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 err="1">
                <a:solidFill>
                  <a:schemeClr val="bg1"/>
                </a:solidFill>
              </a:rPr>
              <a:t>신용희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>
                <a:solidFill>
                  <a:schemeClr val="bg1"/>
                </a:solidFill>
              </a:rPr>
              <a:t>이광준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>
                <a:solidFill>
                  <a:schemeClr val="bg1"/>
                </a:solidFill>
              </a:rPr>
              <a:t>정민진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8594" y="271681"/>
            <a:ext cx="13789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프로그램 기능 목록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Program Functions List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5104A64E-CB87-4087-80D5-9388EB7C2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323174"/>
              </p:ext>
            </p:extLst>
          </p:nvPr>
        </p:nvGraphicFramePr>
        <p:xfrm>
          <a:off x="490853" y="1219966"/>
          <a:ext cx="8090286" cy="522572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12052">
                  <a:extLst>
                    <a:ext uri="{9D8B030D-6E8A-4147-A177-3AD203B41FA5}">
                      <a16:colId xmlns:a16="http://schemas.microsoft.com/office/drawing/2014/main" xmlns="" val="111685421"/>
                    </a:ext>
                  </a:extLst>
                </a:gridCol>
                <a:gridCol w="1841732">
                  <a:extLst>
                    <a:ext uri="{9D8B030D-6E8A-4147-A177-3AD203B41FA5}">
                      <a16:colId xmlns:a16="http://schemas.microsoft.com/office/drawing/2014/main" xmlns="" val="1153820615"/>
                    </a:ext>
                  </a:extLst>
                </a:gridCol>
                <a:gridCol w="4536502">
                  <a:extLst>
                    <a:ext uri="{9D8B030D-6E8A-4147-A177-3AD203B41FA5}">
                      <a16:colId xmlns:a16="http://schemas.microsoft.com/office/drawing/2014/main" xmlns="" val="3408072489"/>
                    </a:ext>
                  </a:extLst>
                </a:gridCol>
              </a:tblGrid>
              <a:tr h="477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7859206"/>
                  </a:ext>
                </a:extLst>
              </a:tr>
              <a:tr h="44647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계정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로그인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아이디와 비밀번호 입력 후 로그인한다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28726"/>
                  </a:ext>
                </a:extLst>
              </a:tr>
              <a:tr h="5549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회원가입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농부 회원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일반 회원 으로 나뉘어 회원가입 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농부 회원은 사업자 등록 번호를 필수로 입력해야 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6250864"/>
                  </a:ext>
                </a:extLst>
              </a:tr>
              <a:tr h="5549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비밀번호 찾기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이메일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전화번호로 아이디를 찾은 후 즉시 로그인 가능하며</a:t>
                      </a:r>
                      <a:r>
                        <a:rPr lang="en-US" altLang="ko-KR" sz="1200" dirty="0"/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아이디와 이메일로 비밀번호를 찾을 수 있다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41690749"/>
                  </a:ext>
                </a:extLst>
              </a:tr>
              <a:tr h="66970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농부 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일반 회원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일반 회원은 농부들의 페이지와 농부 별 랭킹을 볼 수 있고</a:t>
                      </a:r>
                      <a:r>
                        <a:rPr lang="en-US" altLang="ko-KR" sz="1200" dirty="0"/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각 농부 페이지에 접속해 리뷰를 남길 수 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1157201"/>
                  </a:ext>
                </a:extLst>
              </a:tr>
              <a:tr h="669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농부 회원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농부는 자신의 페이지를 가진다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2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농장명을 수정하거나 사진과 코멘트를 입력할 수 있고</a:t>
                      </a:r>
                      <a:r>
                        <a:rPr lang="en-US" altLang="ko-KR" sz="1200" dirty="0"/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일반 회원이 남긴 리뷰도 확인할 수 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66435176"/>
                  </a:ext>
                </a:extLst>
              </a:tr>
              <a:tr h="1163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질문답변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게시판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말머리 기호를 달아 글을 등록할 수 있고</a:t>
                      </a:r>
                      <a:r>
                        <a:rPr lang="en-US" altLang="ko-KR" sz="1200" dirty="0"/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댓글을 입력할 수 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28044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07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520" y="61628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520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기능 흐름도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Program Function Flow Diagram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783401DB-EDB5-4490-9910-C2F23658C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12" y="2324128"/>
            <a:ext cx="822097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5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323528" y="258008"/>
            <a:ext cx="1343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64CA7A-73A7-4868-B9FF-587E05E17206}"/>
              </a:ext>
            </a:extLst>
          </p:cNvPr>
          <p:cNvSpPr txBox="1"/>
          <p:nvPr/>
        </p:nvSpPr>
        <p:spPr>
          <a:xfrm>
            <a:off x="2159732" y="3356992"/>
            <a:ext cx="500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로그인</a:t>
            </a:r>
            <a:endParaRPr lang="en-US" altLang="ko-KR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9EC3297-3577-47B1-958C-76205D780DBD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78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2430228"/>
            <a:ext cx="79208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로그인</a:t>
            </a:r>
            <a:endParaRPr lang="en-US" altLang="ko-KR" sz="2400" b="1" dirty="0"/>
          </a:p>
          <a:p>
            <a:endParaRPr lang="en-US" altLang="ko-KR" b="1" dirty="0"/>
          </a:p>
          <a:p>
            <a:pPr algn="r"/>
            <a:r>
              <a:rPr lang="ko-KR" altLang="en-US" b="1" dirty="0"/>
              <a:t>개발자 </a:t>
            </a:r>
            <a:r>
              <a:rPr lang="en-US" altLang="ko-KR" b="1" dirty="0"/>
              <a:t>: </a:t>
            </a:r>
            <a:r>
              <a:rPr lang="ko-KR" altLang="en-US" b="1" dirty="0" err="1"/>
              <a:t>노임령</a:t>
            </a:r>
            <a:endParaRPr lang="en-US" altLang="ko-KR" b="1" dirty="0"/>
          </a:p>
          <a:p>
            <a:endParaRPr lang="en-US" altLang="ko-KR" sz="2400" b="1" dirty="0"/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400" b="1" dirty="0"/>
              <a:t>  기능 </a:t>
            </a:r>
            <a:r>
              <a:rPr lang="en-US" altLang="ko-KR" sz="2400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ID</a:t>
            </a:r>
            <a:r>
              <a:rPr lang="ko-KR" altLang="en-US" b="1" dirty="0"/>
              <a:t>와 </a:t>
            </a:r>
            <a:r>
              <a:rPr lang="en-US" altLang="ko-KR" b="1" dirty="0"/>
              <a:t>PW</a:t>
            </a:r>
            <a:r>
              <a:rPr lang="ko-KR" altLang="en-US" b="1" dirty="0"/>
              <a:t>를 이용하여 홈페이지에 세션을 연결하고</a:t>
            </a:r>
            <a:r>
              <a:rPr lang="en-US" altLang="ko-KR" b="1" dirty="0"/>
              <a:t>,</a:t>
            </a:r>
          </a:p>
          <a:p>
            <a:r>
              <a:rPr lang="en-US" altLang="ko-KR" b="1" dirty="0"/>
              <a:t>	 </a:t>
            </a:r>
            <a:r>
              <a:rPr lang="ko-KR" altLang="en-US" b="1" dirty="0"/>
              <a:t>둘 중 하나의 정보라도 틀릴 경우 경고메시지를 띄운다</a:t>
            </a:r>
            <a:r>
              <a:rPr lang="en-US" altLang="ko-KR" b="1" dirty="0"/>
              <a:t>.</a:t>
            </a:r>
            <a:endParaRPr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323528" y="258008"/>
            <a:ext cx="1343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00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323528" y="258008"/>
            <a:ext cx="1343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로그인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81" t="15723" r="22939" b="28601"/>
          <a:stretch/>
        </p:blipFill>
        <p:spPr bwMode="auto">
          <a:xfrm>
            <a:off x="467544" y="1844824"/>
            <a:ext cx="4849907" cy="38182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652120" y="1844824"/>
            <a:ext cx="3024336" cy="38182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구현 기능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아이디와 비밀번호 값을 입력 받아 로그인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로그인하지 않은 상태로 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Home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에 접속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회원가입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아이디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비밀번호 찾기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B3D3C54-5A85-4B75-A194-0C7F4490C137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85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323528" y="258008"/>
            <a:ext cx="1343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로그인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4" t="18462" r="28618" b="39615"/>
          <a:stretch/>
        </p:blipFill>
        <p:spPr bwMode="auto">
          <a:xfrm>
            <a:off x="794887" y="1772816"/>
            <a:ext cx="3489081" cy="2875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31" t="18342" r="28637" b="40044"/>
          <a:stretch/>
        </p:blipFill>
        <p:spPr bwMode="auto">
          <a:xfrm>
            <a:off x="4970439" y="1772816"/>
            <a:ext cx="3515145" cy="2875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94886" y="5013176"/>
            <a:ext cx="7690697" cy="1111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아이디와 패스워드 어느 하나라도 입력하지 않고 로그인 버튼을 누를 경우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빨간 테두리와 함께 안내창이 표시됩니다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460C630-F530-463C-96E6-C473AEAFCAD0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19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323528" y="258008"/>
            <a:ext cx="1343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99592" y="4941168"/>
            <a:ext cx="7480702" cy="1111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보안을 위해 비밀번호는 보이지 않게 처리하였으며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입력 후 로그인 버튼을 누르면 오른쪽 메인 화면으로 이동합니다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6" t="18872" r="28577" b="40564"/>
          <a:stretch/>
        </p:blipFill>
        <p:spPr bwMode="auto">
          <a:xfrm>
            <a:off x="899592" y="1700808"/>
            <a:ext cx="3484058" cy="27818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7" t="14730" r="32692" b="24801"/>
          <a:stretch/>
        </p:blipFill>
        <p:spPr bwMode="auto">
          <a:xfrm>
            <a:off x="4644008" y="1700808"/>
            <a:ext cx="3736286" cy="28241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C4FFC79-1718-4893-90DD-8796D9B66AE1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36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323528" y="258008"/>
            <a:ext cx="1343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15616" y="4941167"/>
            <a:ext cx="7128792" cy="1437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로그인하여 들어온 메인 화면은</a:t>
            </a:r>
            <a:endParaRPr lang="en-US" altLang="ko-KR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‘ID</a:t>
            </a: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님 로그인중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과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함께 로그아웃 버튼이 생성되며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</a:p>
          <a:p>
            <a:pPr marL="228600" indent="-228600"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상태에서 로그인 버튼을 누를 경우 </a:t>
            </a:r>
            <a:r>
              <a:rPr lang="ko-KR" altLang="en-US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경고창이</a:t>
            </a: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뜹니다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7" t="14730" r="32692" b="24801"/>
          <a:stretch/>
        </p:blipFill>
        <p:spPr bwMode="auto">
          <a:xfrm>
            <a:off x="1115616" y="1700808"/>
            <a:ext cx="3736286" cy="28241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7" t="37564" r="38497" b="34019"/>
          <a:stretch/>
        </p:blipFill>
        <p:spPr bwMode="auto">
          <a:xfrm>
            <a:off x="5537067" y="1700808"/>
            <a:ext cx="2707341" cy="19487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B55403C-B42D-4C57-B5EF-5DDD8D11B825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9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323528" y="258008"/>
            <a:ext cx="1343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17921" y="4941168"/>
            <a:ext cx="6992852" cy="1296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또한 로그인한 상태로 농부페이지에 접속할 경우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접속자의 이름이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상단에 뜨고 </a:t>
            </a:r>
            <a:endParaRPr lang="en-US" altLang="ko-KR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로그인하지 않은 상태로 접속할 경우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경고창이 뜹니다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t="14730" r="32379" b="39103"/>
          <a:stretch/>
        </p:blipFill>
        <p:spPr bwMode="auto">
          <a:xfrm>
            <a:off x="1117921" y="1844824"/>
            <a:ext cx="4680520" cy="27286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06" t="39341" r="42153" b="36607"/>
          <a:stretch/>
        </p:blipFill>
        <p:spPr bwMode="auto">
          <a:xfrm>
            <a:off x="6228184" y="2276872"/>
            <a:ext cx="1882589" cy="16495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37607DC-8E2C-436D-9A3B-E5FA28CA9B84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97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323528" y="258008"/>
            <a:ext cx="1343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41120" y="5270240"/>
            <a:ext cx="8005182" cy="1111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아이디 혹은 비밀번호를 잘못 입력하였을 경우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경고창이 뜨고 다시 로그인 페이지로 돌아갑니다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1" t="16067" r="44676" b="55576"/>
          <a:stretch/>
        </p:blipFill>
        <p:spPr bwMode="auto">
          <a:xfrm>
            <a:off x="641120" y="1772816"/>
            <a:ext cx="3894876" cy="3024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1" t="17325" r="43961" b="54850"/>
          <a:stretch/>
        </p:blipFill>
        <p:spPr bwMode="auto">
          <a:xfrm>
            <a:off x="4644008" y="1772816"/>
            <a:ext cx="4002294" cy="3024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0" t="39431" r="38614" b="37994"/>
          <a:stretch/>
        </p:blipFill>
        <p:spPr bwMode="auto">
          <a:xfrm>
            <a:off x="3290337" y="3501008"/>
            <a:ext cx="2707342" cy="15481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B19B04A-5E69-442E-B9CE-9EEB26D5230C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77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91680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 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537031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20384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93204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66023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130E629C-7B10-48D0-8D4E-C584813AA8EB}"/>
              </a:ext>
            </a:extLst>
          </p:cNvPr>
          <p:cNvGrpSpPr/>
          <p:nvPr/>
        </p:nvGrpSpPr>
        <p:grpSpPr>
          <a:xfrm>
            <a:off x="1401225" y="2696146"/>
            <a:ext cx="6611657" cy="2533054"/>
            <a:chOff x="1401225" y="2696146"/>
            <a:chExt cx="6611657" cy="25330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xmlns="" id="{C3036522-A158-4320-9D03-6BB5AB932EC0}"/>
                </a:ext>
              </a:extLst>
            </p:cNvPr>
            <p:cNvGrpSpPr/>
            <p:nvPr/>
          </p:nvGrpSpPr>
          <p:grpSpPr>
            <a:xfrm>
              <a:off x="6588224" y="2696146"/>
              <a:ext cx="1424658" cy="2529572"/>
              <a:chOff x="7377889" y="3859307"/>
              <a:chExt cx="1424658" cy="252957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xmlns="" id="{ABEC419C-1C77-4BD8-9BC2-780E096B4868}"/>
                  </a:ext>
                </a:extLst>
              </p:cNvPr>
              <p:cNvSpPr/>
              <p:nvPr/>
            </p:nvSpPr>
            <p:spPr>
              <a:xfrm>
                <a:off x="7380312" y="4444663"/>
                <a:ext cx="1368152" cy="194421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C17859C4-79A4-48E0-B5FC-FC5822571D78}"/>
                  </a:ext>
                </a:extLst>
              </p:cNvPr>
              <p:cNvSpPr txBox="1"/>
              <p:nvPr/>
            </p:nvSpPr>
            <p:spPr>
              <a:xfrm>
                <a:off x="7377889" y="3859307"/>
                <a:ext cx="136815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spc="-150" dirty="0">
                    <a:solidFill>
                      <a:schemeClr val="bg1"/>
                    </a:solidFill>
                    <a:latin typeface="+mj-ea"/>
                    <a:ea typeface="+mj-ea"/>
                  </a:rPr>
                  <a:t>프로그램 </a:t>
                </a:r>
                <a:endParaRPr lang="en-US" altLang="ko-KR" sz="1500" b="1" spc="-15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1500" b="1" spc="-150" dirty="0">
                    <a:solidFill>
                      <a:schemeClr val="bg1"/>
                    </a:solidFill>
                    <a:latin typeface="+mj-ea"/>
                    <a:ea typeface="+mj-ea"/>
                  </a:rPr>
                  <a:t>기능 목록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9A86A220-03A5-475F-B2DA-1D0E8356A6D4}"/>
                  </a:ext>
                </a:extLst>
              </p:cNvPr>
              <p:cNvSpPr txBox="1"/>
              <p:nvPr/>
            </p:nvSpPr>
            <p:spPr>
              <a:xfrm>
                <a:off x="7380312" y="4588679"/>
                <a:ext cx="14222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200" b="1" spc="-150" dirty="0"/>
                  <a:t>기능 목록</a:t>
                </a:r>
                <a:endParaRPr lang="en-US" altLang="ko-KR" sz="1200" b="1" spc="-150" dirty="0"/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1403648" y="3284984"/>
              <a:ext cx="1368152" cy="19442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401225" y="2843644"/>
              <a:ext cx="136815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spc="-150" dirty="0">
                  <a:solidFill>
                    <a:schemeClr val="bg1"/>
                  </a:solidFill>
                  <a:latin typeface="+mj-ea"/>
                  <a:ea typeface="+mj-ea"/>
                </a:rPr>
                <a:t>프로젝트 설명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03648" y="3429000"/>
              <a:ext cx="13681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프로젝트 명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프로젝트 주제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개발 목적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프로젝트 설명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131840" y="3284984"/>
              <a:ext cx="1368152" cy="19442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860032" y="3284984"/>
              <a:ext cx="1368152" cy="19442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31840" y="3429000"/>
              <a:ext cx="13681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개발 언어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개발 환경</a:t>
              </a:r>
              <a:endParaRPr lang="en-US" altLang="ko-KR" sz="1200" b="1" spc="-150" dirty="0"/>
            </a:p>
            <a:p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코드 공유방법</a:t>
              </a:r>
              <a:endParaRPr lang="en-US" altLang="ko-KR" sz="1200" b="1" spc="-150" dirty="0"/>
            </a:p>
            <a:p>
              <a:endParaRPr lang="ko-KR" altLang="en-US" sz="1200" b="1" spc="-15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860032" y="3429000"/>
              <a:ext cx="13681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시스템 구성도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프로젝트 구조도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업무 분담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87824" y="2852935"/>
              <a:ext cx="165618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spc="-150" dirty="0">
                  <a:solidFill>
                    <a:schemeClr val="bg1"/>
                  </a:solidFill>
                  <a:latin typeface="+mj-ea"/>
                </a:rPr>
                <a:t>개발환경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716016" y="2843644"/>
              <a:ext cx="165618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spc="-150" dirty="0">
                  <a:solidFill>
                    <a:schemeClr val="bg1"/>
                  </a:solidFill>
                  <a:latin typeface="+mj-ea"/>
                </a:rPr>
                <a:t>시스템 구성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915816" y="5922421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Smart Auction Project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26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251520" y="258008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64CA7A-73A7-4868-B9FF-587E05E17206}"/>
              </a:ext>
            </a:extLst>
          </p:cNvPr>
          <p:cNvSpPr txBox="1"/>
          <p:nvPr/>
        </p:nvSpPr>
        <p:spPr>
          <a:xfrm>
            <a:off x="2069722" y="3430502"/>
            <a:ext cx="500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아이디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비밀번호 찾기</a:t>
            </a:r>
            <a:endParaRPr lang="en-US" altLang="ko-KR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Design_Find</a:t>
            </a:r>
            <a:r>
              <a:rPr lang="en-US" altLang="ko-KR" sz="1200" dirty="0">
                <a:solidFill>
                  <a:schemeClr val="bg1"/>
                </a:solidFill>
              </a:rPr>
              <a:t> Login/Password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84B3B72-E5F9-43F6-93B5-DBA95C5B0EBF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08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251520" y="258008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F64CA7A-73A7-4868-B9FF-587E05E17206}"/>
              </a:ext>
            </a:extLst>
          </p:cNvPr>
          <p:cNvSpPr txBox="1"/>
          <p:nvPr/>
        </p:nvSpPr>
        <p:spPr>
          <a:xfrm>
            <a:off x="2069722" y="3430502"/>
            <a:ext cx="500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아이디 찾기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Design_Find</a:t>
            </a:r>
            <a:r>
              <a:rPr lang="en-US" altLang="ko-KR" sz="1200" dirty="0">
                <a:solidFill>
                  <a:schemeClr val="bg1"/>
                </a:solidFill>
              </a:rPr>
              <a:t> 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B58B313-765A-4205-A710-064FEC2F306F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02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2430228"/>
            <a:ext cx="79208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ID</a:t>
            </a:r>
            <a:r>
              <a:rPr lang="ko-KR" altLang="en-US" sz="2400" b="1" dirty="0"/>
              <a:t> 찾기</a:t>
            </a:r>
            <a:endParaRPr lang="en-US" altLang="ko-KR" sz="2400" b="1" dirty="0"/>
          </a:p>
          <a:p>
            <a:endParaRPr lang="en-US" altLang="ko-KR" b="1" dirty="0"/>
          </a:p>
          <a:p>
            <a:pPr algn="r"/>
            <a:r>
              <a:rPr lang="ko-KR" altLang="en-US" b="1" dirty="0"/>
              <a:t>개발자 </a:t>
            </a:r>
            <a:r>
              <a:rPr lang="en-US" altLang="ko-KR" b="1" dirty="0"/>
              <a:t>: </a:t>
            </a:r>
            <a:r>
              <a:rPr lang="ko-KR" altLang="en-US" b="1" dirty="0" err="1"/>
              <a:t>노임령</a:t>
            </a:r>
            <a:endParaRPr lang="en-US" altLang="ko-KR" b="1" dirty="0"/>
          </a:p>
          <a:p>
            <a:endParaRPr lang="en-US" altLang="ko-KR" sz="2400" b="1" dirty="0"/>
          </a:p>
          <a:p>
            <a:r>
              <a:rPr lang="ko-KR" altLang="en-US" sz="2400" b="1" dirty="0"/>
              <a:t>  기능 </a:t>
            </a:r>
            <a:r>
              <a:rPr lang="en-US" altLang="ko-KR" sz="2400" b="1" dirty="0"/>
              <a:t>:</a:t>
            </a:r>
            <a:r>
              <a:rPr lang="ko-KR" altLang="en-US" b="1" dirty="0"/>
              <a:t> 회원의 </a:t>
            </a:r>
            <a:r>
              <a:rPr lang="en-US" altLang="ko-KR" b="1" dirty="0"/>
              <a:t>ID</a:t>
            </a:r>
            <a:r>
              <a:rPr lang="ko-KR" altLang="en-US" b="1" dirty="0"/>
              <a:t>를 </a:t>
            </a:r>
            <a:r>
              <a:rPr lang="en-US" altLang="ko-KR" b="1" dirty="0"/>
              <a:t>{</a:t>
            </a:r>
            <a:r>
              <a:rPr lang="ko-KR" altLang="en-US" b="1" dirty="0"/>
              <a:t>이름</a:t>
            </a:r>
            <a:r>
              <a:rPr lang="en-US" altLang="ko-KR" b="1" dirty="0"/>
              <a:t>,</a:t>
            </a:r>
            <a:r>
              <a:rPr lang="ko-KR" altLang="en-US" b="1" dirty="0" err="1"/>
              <a:t>이메일</a:t>
            </a:r>
            <a:r>
              <a:rPr lang="en-US" altLang="ko-KR" b="1" dirty="0"/>
              <a:t>} </a:t>
            </a:r>
            <a:r>
              <a:rPr lang="ko-KR" altLang="en-US" b="1" dirty="0"/>
              <a:t>또는 </a:t>
            </a:r>
            <a:r>
              <a:rPr lang="en-US" altLang="ko-KR" b="1" dirty="0"/>
              <a:t>{</a:t>
            </a:r>
            <a:r>
              <a:rPr lang="ko-KR" altLang="en-US" b="1" dirty="0"/>
              <a:t>이름</a:t>
            </a:r>
            <a:r>
              <a:rPr lang="en-US" altLang="ko-KR" b="1" dirty="0"/>
              <a:t>, </a:t>
            </a:r>
            <a:r>
              <a:rPr lang="ko-KR" altLang="en-US" b="1" dirty="0"/>
              <a:t>전화번호</a:t>
            </a:r>
            <a:r>
              <a:rPr lang="en-US" altLang="ko-KR" b="1" dirty="0"/>
              <a:t>}</a:t>
            </a:r>
            <a:r>
              <a:rPr lang="ko-KR" altLang="en-US" b="1" dirty="0"/>
              <a:t>를 이용하여 찾도록 하고</a:t>
            </a:r>
            <a:r>
              <a:rPr lang="en-US" altLang="ko-KR" b="1" dirty="0"/>
              <a:t>, </a:t>
            </a:r>
            <a:r>
              <a:rPr lang="ko-KR" altLang="en-US" b="1" dirty="0"/>
              <a:t>찾은 </a:t>
            </a:r>
            <a:r>
              <a:rPr lang="en-US" altLang="ko-KR" b="1" dirty="0"/>
              <a:t>ID</a:t>
            </a:r>
            <a:r>
              <a:rPr lang="ko-KR" altLang="en-US" b="1" dirty="0"/>
              <a:t>를 웹 페이지 메시지를 띄워 알려준다</a:t>
            </a:r>
            <a:r>
              <a:rPr lang="en-US" altLang="ko-KR" b="1" dirty="0"/>
              <a:t>.</a:t>
            </a:r>
            <a:endParaRPr lang="en-US" altLang="ko-KR" sz="24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B5E7439-33C7-4812-9487-2403FE3BCA08}"/>
              </a:ext>
            </a:extLst>
          </p:cNvPr>
          <p:cNvSpPr/>
          <p:nvPr/>
        </p:nvSpPr>
        <p:spPr>
          <a:xfrm>
            <a:off x="281209" y="271681"/>
            <a:ext cx="1683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아이디 찾기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Design_Find</a:t>
            </a:r>
            <a:r>
              <a:rPr lang="en-US" altLang="ko-KR" sz="1200" dirty="0">
                <a:solidFill>
                  <a:schemeClr val="bg1"/>
                </a:solidFill>
              </a:rPr>
              <a:t> 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02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B5E7439-33C7-4812-9487-2403FE3BCA08}"/>
              </a:ext>
            </a:extLst>
          </p:cNvPr>
          <p:cNvSpPr/>
          <p:nvPr/>
        </p:nvSpPr>
        <p:spPr>
          <a:xfrm>
            <a:off x="281209" y="271681"/>
            <a:ext cx="1683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아이디 찾기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2" t="14441" r="38699" b="43221"/>
          <a:stretch/>
        </p:blipFill>
        <p:spPr bwMode="auto">
          <a:xfrm>
            <a:off x="971600" y="1628800"/>
            <a:ext cx="3413050" cy="4006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364088" y="1628800"/>
            <a:ext cx="3024336" cy="4006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구현 기능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이름과 </a:t>
            </a:r>
            <a:r>
              <a:rPr lang="ko-KR" altLang="en-US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이메일을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입력하고 찾기 버튼을 누르면 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가 찾아진다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이름과 전화번호를 입력하고 찾기 버튼을 누르면 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가 찾아진다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취소 버튼을 누르면 입력한 정보가 지워진다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Design_Find</a:t>
            </a:r>
            <a:r>
              <a:rPr lang="en-US" altLang="ko-KR" sz="1200" dirty="0">
                <a:solidFill>
                  <a:schemeClr val="bg1"/>
                </a:solidFill>
              </a:rPr>
              <a:t> 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0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B5E7439-33C7-4812-9487-2403FE3BCA08}"/>
              </a:ext>
            </a:extLst>
          </p:cNvPr>
          <p:cNvSpPr/>
          <p:nvPr/>
        </p:nvSpPr>
        <p:spPr>
          <a:xfrm>
            <a:off x="281209" y="271681"/>
            <a:ext cx="1683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아이디 찾기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4" t="14729" r="41238" b="44616"/>
          <a:stretch/>
        </p:blipFill>
        <p:spPr bwMode="auto">
          <a:xfrm>
            <a:off x="1043608" y="1359686"/>
            <a:ext cx="2440942" cy="34892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7" t="41601" r="41084" b="40065"/>
          <a:stretch/>
        </p:blipFill>
        <p:spPr bwMode="auto">
          <a:xfrm>
            <a:off x="5004048" y="1246108"/>
            <a:ext cx="2172480" cy="1257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043608" y="5157192"/>
            <a:ext cx="7200800" cy="1111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이름과 </a:t>
            </a:r>
            <a:r>
              <a:rPr lang="ko-KR" altLang="en-US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이메일로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찾기를 시행한 경우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찾은 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를 보여주는 </a:t>
            </a:r>
            <a:r>
              <a:rPr lang="ko-KR" altLang="en-US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안내창을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띄운 후 로그인 페이지로 이동합니다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0" t="18333" r="36106" b="44512"/>
          <a:stretch/>
        </p:blipFill>
        <p:spPr bwMode="auto">
          <a:xfrm>
            <a:off x="5004048" y="2637213"/>
            <a:ext cx="2788889" cy="2208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Design_Find</a:t>
            </a:r>
            <a:r>
              <a:rPr lang="en-US" altLang="ko-KR" sz="1200" dirty="0">
                <a:solidFill>
                  <a:schemeClr val="bg1"/>
                </a:solidFill>
              </a:rPr>
              <a:t> 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92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B5E7439-33C7-4812-9487-2403FE3BCA08}"/>
              </a:ext>
            </a:extLst>
          </p:cNvPr>
          <p:cNvSpPr/>
          <p:nvPr/>
        </p:nvSpPr>
        <p:spPr>
          <a:xfrm>
            <a:off x="281209" y="271681"/>
            <a:ext cx="1683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아이디 찾기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7" t="41601" r="41084" b="40065"/>
          <a:stretch/>
        </p:blipFill>
        <p:spPr bwMode="auto">
          <a:xfrm>
            <a:off x="5004048" y="1246108"/>
            <a:ext cx="2172480" cy="1257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043608" y="5157192"/>
            <a:ext cx="7200800" cy="1111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이름과 전화번호로 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찾기를 시행한 경우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찾은 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를 보여주는 </a:t>
            </a:r>
            <a:r>
              <a:rPr lang="ko-KR" altLang="en-US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안내창을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띄운 후 로그인 페이지로 이동합니다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0" t="18333" r="36106" b="44512"/>
          <a:stretch/>
        </p:blipFill>
        <p:spPr bwMode="auto">
          <a:xfrm>
            <a:off x="5004048" y="2637213"/>
            <a:ext cx="2788889" cy="2208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4" t="14769" r="39044" b="43726"/>
          <a:stretch/>
        </p:blipFill>
        <p:spPr bwMode="auto">
          <a:xfrm>
            <a:off x="1043608" y="1246108"/>
            <a:ext cx="2952328" cy="35994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Design_Find</a:t>
            </a:r>
            <a:r>
              <a:rPr lang="en-US" altLang="ko-KR" sz="1200" dirty="0">
                <a:solidFill>
                  <a:schemeClr val="bg1"/>
                </a:solidFill>
              </a:rPr>
              <a:t> 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15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B5E7439-33C7-4812-9487-2403FE3BCA08}"/>
              </a:ext>
            </a:extLst>
          </p:cNvPr>
          <p:cNvSpPr/>
          <p:nvPr/>
        </p:nvSpPr>
        <p:spPr>
          <a:xfrm>
            <a:off x="281209" y="271681"/>
            <a:ext cx="1683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아이디 찾기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43608" y="5157192"/>
            <a:ext cx="7200800" cy="1111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정보를 입력한 뒤 취소버튼을 누르면 모든 입력결과가 지워집니다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4" t="14769" r="39044" b="43726"/>
          <a:stretch/>
        </p:blipFill>
        <p:spPr bwMode="auto">
          <a:xfrm>
            <a:off x="1043608" y="1246108"/>
            <a:ext cx="2952328" cy="35994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7" t="14673" r="39634" b="42664"/>
          <a:stretch/>
        </p:blipFill>
        <p:spPr bwMode="auto">
          <a:xfrm>
            <a:off x="5076056" y="1246108"/>
            <a:ext cx="3106161" cy="35994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Design_Find</a:t>
            </a:r>
            <a:r>
              <a:rPr lang="en-US" altLang="ko-KR" sz="1200" dirty="0">
                <a:solidFill>
                  <a:schemeClr val="bg1"/>
                </a:solidFill>
              </a:rPr>
              <a:t> 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15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2430228"/>
            <a:ext cx="792088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비밀번호 찾기</a:t>
            </a:r>
            <a:endParaRPr lang="en-US" altLang="ko-KR" sz="2400" b="1" dirty="0"/>
          </a:p>
          <a:p>
            <a:endParaRPr lang="en-US" altLang="ko-KR" b="1" dirty="0"/>
          </a:p>
          <a:p>
            <a:pPr algn="r"/>
            <a:r>
              <a:rPr lang="ko-KR" altLang="en-US" b="1" dirty="0"/>
              <a:t>개발자 </a:t>
            </a:r>
            <a:r>
              <a:rPr lang="en-US" altLang="ko-KR" b="1" dirty="0"/>
              <a:t>: </a:t>
            </a:r>
            <a:r>
              <a:rPr lang="ko-KR" altLang="en-US" b="1" dirty="0"/>
              <a:t>신용희</a:t>
            </a:r>
            <a:endParaRPr lang="en-US" altLang="ko-KR" b="1" dirty="0"/>
          </a:p>
          <a:p>
            <a:endParaRPr lang="en-US" altLang="ko-KR" sz="2400" b="1" dirty="0"/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400" b="1" dirty="0"/>
              <a:t> 기능 </a:t>
            </a:r>
            <a:r>
              <a:rPr lang="en-US" altLang="ko-KR" sz="2400" b="1" dirty="0"/>
              <a:t>:</a:t>
            </a:r>
            <a:r>
              <a:rPr lang="ko-KR" altLang="en-US" b="1" dirty="0"/>
              <a:t>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비밀번호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찾기에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따른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결과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페이지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</a:t>
            </a:r>
            <a:r>
              <a:rPr lang="ko-KR" altLang="en-US" sz="2400" dirty="0">
                <a:latin typeface="맑은 고딕" charset="0"/>
                <a:ea typeface="맑은 고딕" charset="0"/>
              </a:rPr>
              <a:t>생성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lvl="3"/>
            <a:r>
              <a:rPr lang="en-US" altLang="ko-KR" sz="2400" dirty="0">
                <a:latin typeface="맑은 고딕" charset="0"/>
                <a:ea typeface="맑은 고딕" charset="0"/>
              </a:rPr>
              <a:t>1)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아이디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없음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lvl="3"/>
            <a:r>
              <a:rPr lang="en-US" altLang="ko-KR" sz="2400" dirty="0">
                <a:latin typeface="맑은 고딕" charset="0"/>
                <a:ea typeface="맑은 고딕" charset="0"/>
              </a:rPr>
              <a:t>2)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정보가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틀림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lvl="3"/>
            <a:r>
              <a:rPr lang="en-US" altLang="ko-KR" sz="2400" dirty="0">
                <a:latin typeface="맑은 고딕" charset="0"/>
                <a:ea typeface="맑은 고딕" charset="0"/>
              </a:rPr>
              <a:t>3)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비밀번호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결과</a:t>
            </a:r>
            <a:endParaRPr lang="ko-KR" altLang="en-US" sz="2400" dirty="0">
              <a:latin typeface="맑은 고딕" charset="0"/>
              <a:ea typeface="맑은 고딕" charset="0"/>
            </a:endParaRPr>
          </a:p>
          <a:p>
            <a:endParaRPr lang="en-US" altLang="ko-KR" sz="24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B5E7439-33C7-4812-9487-2403FE3BCA08}"/>
              </a:ext>
            </a:extLst>
          </p:cNvPr>
          <p:cNvSpPr/>
          <p:nvPr/>
        </p:nvSpPr>
        <p:spPr>
          <a:xfrm>
            <a:off x="213883" y="271681"/>
            <a:ext cx="18181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비밀번호 찾기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Design_Find</a:t>
            </a:r>
            <a:r>
              <a:rPr lang="en-US" altLang="ko-KR" sz="1200" dirty="0">
                <a:solidFill>
                  <a:schemeClr val="bg1"/>
                </a:solidFill>
              </a:rPr>
              <a:t> Password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52120" y="2407183"/>
            <a:ext cx="3024336" cy="2909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데이터를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입력받고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그 데이터를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이용하여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3가지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결과를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나타내는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페이지 입니다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600" y="1340768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2.1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비밀번호 찾기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1988840"/>
            <a:ext cx="410445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내용 개체 틀 3" descr="C:/Users/Shin/AppData/Roaming/PolarisOffice/ETemp/31924_9953392/fImage9946127574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8544" y="2426437"/>
            <a:ext cx="4789444" cy="2890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2912F07-A14B-421B-9318-E601ABEC5335}"/>
              </a:ext>
            </a:extLst>
          </p:cNvPr>
          <p:cNvSpPr/>
          <p:nvPr/>
        </p:nvSpPr>
        <p:spPr>
          <a:xfrm>
            <a:off x="213883" y="271681"/>
            <a:ext cx="18181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비밀번호 찾기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Design_Find</a:t>
            </a:r>
            <a:r>
              <a:rPr lang="en-US" altLang="ko-KR" sz="1200" dirty="0">
                <a:solidFill>
                  <a:schemeClr val="bg1"/>
                </a:solidFill>
              </a:rPr>
              <a:t> Password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58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9552" y="155679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비밀번호 찾기 결과</a:t>
            </a:r>
          </a:p>
        </p:txBody>
      </p:sp>
      <p:pic>
        <p:nvPicPr>
          <p:cNvPr id="43" name="내용 개체 틀 4" descr="C:/Users/Shin/AppData/Roaming/PolarisOffice/ETemp/31760_9818616/fImage70971349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544" y="3100882"/>
            <a:ext cx="5184576" cy="1049137"/>
          </a:xfrm>
          <a:prstGeom prst="rect">
            <a:avLst/>
          </a:prstGeom>
          <a:noFill/>
        </p:spPr>
      </p:pic>
      <p:pic>
        <p:nvPicPr>
          <p:cNvPr id="44" name="내용 개체 틀 5" descr="C:/Users/Shin/AppData/Roaming/PolarisOffice/ETemp/31760_9818616/fImage9941135769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545" y="1939368"/>
            <a:ext cx="6120680" cy="976499"/>
          </a:xfrm>
          <a:prstGeom prst="rect">
            <a:avLst/>
          </a:prstGeom>
          <a:noFill/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61DA8D08-2FA1-4FB1-90F7-DF9F6953254E}"/>
              </a:ext>
            </a:extLst>
          </p:cNvPr>
          <p:cNvSpPr/>
          <p:nvPr/>
        </p:nvSpPr>
        <p:spPr>
          <a:xfrm>
            <a:off x="213883" y="271681"/>
            <a:ext cx="18181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비밀번호 찾기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Design_Find</a:t>
            </a:r>
            <a:r>
              <a:rPr lang="en-US" altLang="ko-KR" sz="1200" dirty="0">
                <a:solidFill>
                  <a:schemeClr val="bg1"/>
                </a:solidFill>
              </a:rPr>
              <a:t> Password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9552" y="4725144"/>
            <a:ext cx="7704856" cy="1543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이미지와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같이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데이터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처리에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따라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아이디가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존재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하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는지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아이디는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존재하나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정보가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틀린건지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나오게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됩니다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만약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입력한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정보와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모두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일치하는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데이터가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있다면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비밀번호를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보여줍니다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5" name="내용 개체 틀 6" descr="C:/Users/Shin/AppData/Roaming/PolarisOffice/ETemp/31760_9818616/fImage6591137626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46894" y="3707097"/>
            <a:ext cx="3397514" cy="8858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860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15816" y="5922421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Smart Auction Project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19B4E92-C919-4C79-BC50-CF35B80298EC}"/>
              </a:ext>
            </a:extLst>
          </p:cNvPr>
          <p:cNvSpPr txBox="1"/>
          <p:nvPr/>
        </p:nvSpPr>
        <p:spPr>
          <a:xfrm>
            <a:off x="1691680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05    06    07    08   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8A08B74C-FEC8-4DF6-AE91-A94907B9C187}"/>
              </a:ext>
            </a:extLst>
          </p:cNvPr>
          <p:cNvCxnSpPr/>
          <p:nvPr/>
        </p:nvCxnSpPr>
        <p:spPr>
          <a:xfrm>
            <a:off x="1537031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7F5F7A96-34CF-40A3-8F80-EAC95695C7C9}"/>
              </a:ext>
            </a:extLst>
          </p:cNvPr>
          <p:cNvCxnSpPr/>
          <p:nvPr/>
        </p:nvCxnSpPr>
        <p:spPr>
          <a:xfrm>
            <a:off x="320384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5BCACAEF-6259-4922-A1E1-027E98E1A6BC}"/>
              </a:ext>
            </a:extLst>
          </p:cNvPr>
          <p:cNvCxnSpPr/>
          <p:nvPr/>
        </p:nvCxnSpPr>
        <p:spPr>
          <a:xfrm>
            <a:off x="493204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221E2FF1-C877-4F0C-BC05-8C6127B1CA3E}"/>
              </a:ext>
            </a:extLst>
          </p:cNvPr>
          <p:cNvCxnSpPr/>
          <p:nvPr/>
        </p:nvCxnSpPr>
        <p:spPr>
          <a:xfrm>
            <a:off x="666023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A714295B-57D9-46B3-B512-3FD57A5197BD}"/>
              </a:ext>
            </a:extLst>
          </p:cNvPr>
          <p:cNvGrpSpPr/>
          <p:nvPr/>
        </p:nvGrpSpPr>
        <p:grpSpPr>
          <a:xfrm>
            <a:off x="1401225" y="2696146"/>
            <a:ext cx="6611657" cy="2533054"/>
            <a:chOff x="1401225" y="2696146"/>
            <a:chExt cx="6611657" cy="2533054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xmlns="" id="{ED39915A-4D23-4F65-8E61-FF6AE126BCBB}"/>
                </a:ext>
              </a:extLst>
            </p:cNvPr>
            <p:cNvGrpSpPr/>
            <p:nvPr/>
          </p:nvGrpSpPr>
          <p:grpSpPr>
            <a:xfrm>
              <a:off x="6588224" y="2696146"/>
              <a:ext cx="1424658" cy="2529572"/>
              <a:chOff x="7377889" y="3859307"/>
              <a:chExt cx="1424658" cy="2529572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F80DD482-1B17-4E2F-B3AB-BBB26A1AE1A0}"/>
                  </a:ext>
                </a:extLst>
              </p:cNvPr>
              <p:cNvSpPr/>
              <p:nvPr/>
            </p:nvSpPr>
            <p:spPr>
              <a:xfrm>
                <a:off x="7380312" y="4444663"/>
                <a:ext cx="1368152" cy="194421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xmlns="" id="{9E7F8BC5-3749-4F09-BC25-F48BC4DD1422}"/>
                  </a:ext>
                </a:extLst>
              </p:cNvPr>
              <p:cNvSpPr txBox="1"/>
              <p:nvPr/>
            </p:nvSpPr>
            <p:spPr>
              <a:xfrm>
                <a:off x="7377889" y="3859307"/>
                <a:ext cx="136815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spc="-150" dirty="0">
                    <a:solidFill>
                      <a:schemeClr val="bg1"/>
                    </a:solidFill>
                    <a:latin typeface="+mj-ea"/>
                  </a:rPr>
                  <a:t>프로그램</a:t>
                </a:r>
                <a:endParaRPr lang="en-US" altLang="ko-KR" sz="1500" b="1" spc="-150" dirty="0">
                  <a:solidFill>
                    <a:schemeClr val="bg1"/>
                  </a:solidFill>
                  <a:latin typeface="+mj-ea"/>
                </a:endParaRPr>
              </a:p>
              <a:p>
                <a:pPr algn="ctr"/>
                <a:r>
                  <a:rPr lang="ko-KR" altLang="en-US" sz="1500" b="1" spc="-150" dirty="0">
                    <a:solidFill>
                      <a:schemeClr val="bg1"/>
                    </a:solidFill>
                    <a:latin typeface="+mj-ea"/>
                  </a:rPr>
                  <a:t>상세 로직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xmlns="" id="{B7DA18ED-6AFC-448B-8426-0D5E0A48D551}"/>
                  </a:ext>
                </a:extLst>
              </p:cNvPr>
              <p:cNvSpPr txBox="1"/>
              <p:nvPr/>
            </p:nvSpPr>
            <p:spPr>
              <a:xfrm>
                <a:off x="7380312" y="4588679"/>
                <a:ext cx="14222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200" b="1" spc="-150" dirty="0"/>
                  <a:t>기능별 코드</a:t>
                </a:r>
                <a:endParaRPr lang="en-US" altLang="ko-KR" sz="1200" b="1" spc="-150" dirty="0"/>
              </a:p>
            </p:txBody>
          </p: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A97376C9-4EF7-471D-96A0-16C53EFB29DD}"/>
                </a:ext>
              </a:extLst>
            </p:cNvPr>
            <p:cNvSpPr/>
            <p:nvPr/>
          </p:nvSpPr>
          <p:spPr>
            <a:xfrm>
              <a:off x="1403648" y="3284984"/>
              <a:ext cx="1368152" cy="19442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E8F0B6EB-A7E2-4C50-8F84-35B3188314BD}"/>
                </a:ext>
              </a:extLst>
            </p:cNvPr>
            <p:cNvSpPr txBox="1"/>
            <p:nvPr/>
          </p:nvSpPr>
          <p:spPr>
            <a:xfrm>
              <a:off x="1401225" y="2843644"/>
              <a:ext cx="136815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spc="-150" dirty="0">
                  <a:solidFill>
                    <a:schemeClr val="bg1"/>
                  </a:solidFill>
                  <a:latin typeface="+mj-ea"/>
                  <a:ea typeface="+mj-ea"/>
                </a:rPr>
                <a:t>기능 흐름도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820E8D0F-383B-4ABE-9DB4-5EC7DB5AB646}"/>
                </a:ext>
              </a:extLst>
            </p:cNvPr>
            <p:cNvSpPr txBox="1"/>
            <p:nvPr/>
          </p:nvSpPr>
          <p:spPr>
            <a:xfrm>
              <a:off x="1403648" y="3429000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-150" dirty="0"/>
                <a:t>-  </a:t>
              </a:r>
              <a:r>
                <a:rPr lang="ko-KR" altLang="en-US" sz="1200" b="1" spc="-150" dirty="0"/>
                <a:t>기능 흐름도</a:t>
              </a:r>
              <a:endParaRPr lang="en-US" altLang="ko-KR" sz="1200" b="1" spc="-150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2819ABE3-9DC6-4472-9C1A-96E337CF8926}"/>
                </a:ext>
              </a:extLst>
            </p:cNvPr>
            <p:cNvSpPr/>
            <p:nvPr/>
          </p:nvSpPr>
          <p:spPr>
            <a:xfrm>
              <a:off x="3131840" y="3284984"/>
              <a:ext cx="1368152" cy="19442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093C6B21-6402-46F9-8175-51B1D27CD03D}"/>
                </a:ext>
              </a:extLst>
            </p:cNvPr>
            <p:cNvSpPr/>
            <p:nvPr/>
          </p:nvSpPr>
          <p:spPr>
            <a:xfrm>
              <a:off x="4860032" y="3284984"/>
              <a:ext cx="1368152" cy="19442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B7091356-399E-4691-8CE1-1B5424DB1D94}"/>
                </a:ext>
              </a:extLst>
            </p:cNvPr>
            <p:cNvSpPr txBox="1"/>
            <p:nvPr/>
          </p:nvSpPr>
          <p:spPr>
            <a:xfrm>
              <a:off x="3131840" y="3429000"/>
              <a:ext cx="13681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계정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농부 페이지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질문 답변 게시판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경매 게시판</a:t>
              </a:r>
              <a:endParaRPr lang="en-US" altLang="ko-KR" sz="1200" b="1" spc="-15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A232F17A-7231-4A87-98B9-6B91F772158C}"/>
                </a:ext>
              </a:extLst>
            </p:cNvPr>
            <p:cNvSpPr txBox="1"/>
            <p:nvPr/>
          </p:nvSpPr>
          <p:spPr>
            <a:xfrm>
              <a:off x="4860032" y="3429000"/>
              <a:ext cx="13681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계정 테이블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농부 테이블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질문답변 테이블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경매 테이블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A0A839AF-4F7C-45D9-A42D-69C375702E34}"/>
                </a:ext>
              </a:extLst>
            </p:cNvPr>
            <p:cNvSpPr txBox="1"/>
            <p:nvPr/>
          </p:nvSpPr>
          <p:spPr>
            <a:xfrm>
              <a:off x="2987824" y="2852935"/>
              <a:ext cx="165618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spc="-150" dirty="0">
                  <a:solidFill>
                    <a:schemeClr val="bg1"/>
                  </a:solidFill>
                  <a:latin typeface="+mj-ea"/>
                </a:rPr>
                <a:t>화면 설계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C232FE09-1B6F-4B71-84F7-1EC42A22814E}"/>
                </a:ext>
              </a:extLst>
            </p:cNvPr>
            <p:cNvSpPr txBox="1"/>
            <p:nvPr/>
          </p:nvSpPr>
          <p:spPr>
            <a:xfrm>
              <a:off x="4716016" y="2843644"/>
              <a:ext cx="165618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spc="-150" dirty="0">
                  <a:solidFill>
                    <a:schemeClr val="bg1"/>
                  </a:solidFill>
                  <a:latin typeface="+mj-ea"/>
                </a:rPr>
                <a:t>테이블 설계서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48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251520" y="258008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64CA7A-73A7-4868-B9FF-587E05E17206}"/>
              </a:ext>
            </a:extLst>
          </p:cNvPr>
          <p:cNvSpPr txBox="1"/>
          <p:nvPr/>
        </p:nvSpPr>
        <p:spPr>
          <a:xfrm>
            <a:off x="2069722" y="3430502"/>
            <a:ext cx="500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회원가입 하기</a:t>
            </a:r>
            <a:endParaRPr lang="en-US" altLang="ko-KR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Sign up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4C0AF95-515D-459A-A385-19AF1437C2CB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63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1520" y="271681"/>
            <a:ext cx="15135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950AEAB-F3B9-421B-A629-1ADF75ACA8A3}"/>
              </a:ext>
            </a:extLst>
          </p:cNvPr>
          <p:cNvSpPr txBox="1"/>
          <p:nvPr/>
        </p:nvSpPr>
        <p:spPr>
          <a:xfrm>
            <a:off x="611560" y="1968563"/>
            <a:ext cx="792088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회원가입 하기</a:t>
            </a:r>
            <a:endParaRPr lang="en-US" altLang="ko-KR" sz="2400" b="1" dirty="0"/>
          </a:p>
          <a:p>
            <a:endParaRPr lang="en-US" altLang="ko-KR" b="1" dirty="0"/>
          </a:p>
          <a:p>
            <a:pPr algn="r"/>
            <a:r>
              <a:rPr lang="ko-KR" altLang="en-US" b="1" dirty="0"/>
              <a:t>개발자 </a:t>
            </a:r>
            <a:r>
              <a:rPr lang="en-US" altLang="ko-KR" b="1" dirty="0"/>
              <a:t>: </a:t>
            </a:r>
            <a:r>
              <a:rPr lang="ko-KR" altLang="en-US" b="1" dirty="0"/>
              <a:t>신용희</a:t>
            </a:r>
            <a:endParaRPr lang="en-US" altLang="ko-KR" b="1" dirty="0"/>
          </a:p>
          <a:p>
            <a:endParaRPr lang="en-US" altLang="ko-KR" sz="2400" b="1" dirty="0"/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400" b="1" dirty="0"/>
              <a:t>  기능</a:t>
            </a:r>
            <a:endParaRPr lang="en-US" altLang="ko-KR" sz="2400" b="1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아이디 중복 확인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비밀번호 체크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사업자등록번호 중복 체크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휴대폰 </a:t>
            </a:r>
            <a:r>
              <a:rPr lang="ko-KR" altLang="en-US" sz="2400" dirty="0" err="1">
                <a:latin typeface="맑은 고딕" charset="0"/>
                <a:ea typeface="맑은 고딕" charset="0"/>
              </a:rPr>
              <a:t>정규식</a:t>
            </a:r>
            <a:r>
              <a:rPr lang="ko-KR" altLang="en-US" sz="2400" dirty="0">
                <a:latin typeface="맑은 고딕" charset="0"/>
                <a:ea typeface="맑은 고딕" charset="0"/>
              </a:rPr>
              <a:t> 확인</a:t>
            </a:r>
          </a:p>
          <a:p>
            <a:endParaRPr lang="en-US" altLang="ko-KR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Sign up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61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2CA2BCD-4195-4252-9060-950979A666EC}"/>
              </a:ext>
            </a:extLst>
          </p:cNvPr>
          <p:cNvGrpSpPr/>
          <p:nvPr/>
        </p:nvGrpSpPr>
        <p:grpSpPr>
          <a:xfrm>
            <a:off x="683568" y="1340768"/>
            <a:ext cx="5832648" cy="648072"/>
            <a:chOff x="683568" y="1340768"/>
            <a:chExt cx="5832648" cy="648072"/>
          </a:xfrm>
        </p:grpSpPr>
        <p:sp>
          <p:nvSpPr>
            <p:cNvPr id="16" name="TextBox 15"/>
            <p:cNvSpPr txBox="1"/>
            <p:nvPr/>
          </p:nvSpPr>
          <p:spPr>
            <a:xfrm>
              <a:off x="971600" y="1340768"/>
              <a:ext cx="5400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HY헤드라인M" pitchFamily="18" charset="-127"/>
                </a:rPr>
                <a:t>3.1 </a:t>
              </a:r>
              <a:r>
                <a:rPr lang="ko-KR" altLang="en-US" sz="3200" b="1" spc="-150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HY헤드라인M" pitchFamily="18" charset="-127"/>
                </a:rPr>
                <a:t>회원가입 창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683568" y="1988840"/>
              <a:ext cx="5832648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내용 개체 틀 3" descr="C:/Users/Shin/AppData/Roaming/PolarisOffice/ETemp/31760_9818616/fImage16773146557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9" t="4424" r="3531" b="7397"/>
          <a:stretch/>
        </p:blipFill>
        <p:spPr>
          <a:xfrm>
            <a:off x="2571905" y="2348880"/>
            <a:ext cx="3928181" cy="2160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971600" y="4869160"/>
            <a:ext cx="7200800" cy="1543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일반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회원가입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페이지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endParaRPr lang="ko-KR" altLang="en-US" sz="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아이디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비밀번호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휴대폰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,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사업자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등록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번호를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모두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확인하여야</a:t>
            </a:r>
            <a:endParaRPr lang="en-US" altLang="ko-KR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회원가입이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가능합니다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4CEAC02-F2EC-4C78-AB15-D05442DB9D1F}"/>
              </a:ext>
            </a:extLst>
          </p:cNvPr>
          <p:cNvSpPr/>
          <p:nvPr/>
        </p:nvSpPr>
        <p:spPr>
          <a:xfrm>
            <a:off x="251520" y="271681"/>
            <a:ext cx="15135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Sign up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83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2CA2BCD-4195-4252-9060-950979A666EC}"/>
              </a:ext>
            </a:extLst>
          </p:cNvPr>
          <p:cNvGrpSpPr/>
          <p:nvPr/>
        </p:nvGrpSpPr>
        <p:grpSpPr>
          <a:xfrm>
            <a:off x="683568" y="1340768"/>
            <a:ext cx="5832648" cy="648072"/>
            <a:chOff x="683568" y="1340768"/>
            <a:chExt cx="5832648" cy="648072"/>
          </a:xfrm>
        </p:grpSpPr>
        <p:sp>
          <p:nvSpPr>
            <p:cNvPr id="16" name="TextBox 15"/>
            <p:cNvSpPr txBox="1"/>
            <p:nvPr/>
          </p:nvSpPr>
          <p:spPr>
            <a:xfrm>
              <a:off x="971600" y="1340768"/>
              <a:ext cx="5400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HY헤드라인M" pitchFamily="18" charset="-127"/>
                </a:rPr>
                <a:t>3.1 </a:t>
              </a:r>
              <a:r>
                <a:rPr lang="ko-KR" altLang="en-US" sz="3200" b="1" spc="-150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HY헤드라인M" pitchFamily="18" charset="-127"/>
                </a:rPr>
                <a:t>회원가입 창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683568" y="1988840"/>
              <a:ext cx="5832648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내용 개체 틀 4" descr="C:/Users/Shin/AppData/Roaming/PolarisOffice/ETemp/31760_9818616/fImage2035115755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13530" y="2142229"/>
            <a:ext cx="3960440" cy="25735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453290" y="4855564"/>
            <a:ext cx="8280920" cy="16202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농부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회원가입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페이지</a:t>
            </a: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사업자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등록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번호가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추가되어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있습니다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228600" indent="-228600"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아이디,비밀번호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휴대폰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사업자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등록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번호를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모두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확인하여야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회원가입이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가</a:t>
            </a: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능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합니다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공통된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기능이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많기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때문에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농부회원가입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페이지의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기능으로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보여드리겠습니다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74CEAC02-F2EC-4C78-AB15-D05442DB9D1F}"/>
              </a:ext>
            </a:extLst>
          </p:cNvPr>
          <p:cNvSpPr/>
          <p:nvPr/>
        </p:nvSpPr>
        <p:spPr>
          <a:xfrm>
            <a:off x="251520" y="271681"/>
            <a:ext cx="15135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Sign up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3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134076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3.1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아이디 중복 확인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83568" y="1988840"/>
            <a:ext cx="5832648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99592" y="5301208"/>
            <a:ext cx="7300518" cy="1111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아이디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중복체크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기능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입니다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결과에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따라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창을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띄웁니다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아이디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사업자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등록번호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중복체크는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모두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ajax를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이용하였습니다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내용 개체 틀 3" descr="C:/Users/Shin/AppData/Roaming/PolarisOffice/ETemp/31760_9818616/fImage27724154498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592" y="2179714"/>
            <a:ext cx="3446784" cy="27538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내용 개체 틀 4" descr="C:/Users/Shin/AppData/Roaming/PolarisOffice/ETemp/31760_9818616/fImage27344159470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38112" y="2179714"/>
            <a:ext cx="3461998" cy="27538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9FE95CF-328A-4E6F-BED3-ED96748C57AB}"/>
              </a:ext>
            </a:extLst>
          </p:cNvPr>
          <p:cNvSpPr/>
          <p:nvPr/>
        </p:nvSpPr>
        <p:spPr>
          <a:xfrm>
            <a:off x="251520" y="271681"/>
            <a:ext cx="15135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Sign up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52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134076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3.2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비밀번호 체크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83568" y="1988840"/>
            <a:ext cx="5832648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내용 개체 틀 3" descr="C:/Users/Shin/AppData/Roaming/PolarisOffice/ETemp/31760_9818616/fImage25597150457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560" y="2173243"/>
            <a:ext cx="4046979" cy="40588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4932040" y="2173237"/>
            <a:ext cx="3672408" cy="4058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비밀번호를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체크하여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창을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띄웁니다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불일치가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되면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경고창이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뜨고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비밀번호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와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비밀번호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확인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text가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빨간색으로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변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합니다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74D553A2-A2FF-4D0A-A91D-D563DE43E960}"/>
              </a:ext>
            </a:extLst>
          </p:cNvPr>
          <p:cNvSpPr/>
          <p:nvPr/>
        </p:nvSpPr>
        <p:spPr>
          <a:xfrm>
            <a:off x="251520" y="271681"/>
            <a:ext cx="15135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Sign up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09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134076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3.3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사업자 등록번호 확인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83568" y="1988840"/>
            <a:ext cx="5832648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932040" y="2298803"/>
            <a:ext cx="3744416" cy="3959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DB에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저장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된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목록 중에서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중복된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사업자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등록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번호가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있는지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ajax를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활용하여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확인합니다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중복된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번호라면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경고창이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뜨고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중복이 아니라면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회원가입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버튼이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활성화됩니다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내용 개체 틀 3" descr="C:/Users/Shin/AppData/Roaming/PolarisOffice/ETemp/31760_9818616/fImage28171174428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544" y="2298803"/>
            <a:ext cx="4254698" cy="39599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E43094E-CDD2-4248-98EF-ECE8636A5C95}"/>
              </a:ext>
            </a:extLst>
          </p:cNvPr>
          <p:cNvSpPr/>
          <p:nvPr/>
        </p:nvSpPr>
        <p:spPr>
          <a:xfrm>
            <a:off x="251520" y="271681"/>
            <a:ext cx="15135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Sign up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6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134076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3.4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휴대폰 번호 정규식 확인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83568" y="1988840"/>
            <a:ext cx="5832648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860032" y="2205263"/>
            <a:ext cx="3744416" cy="388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정규식을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이용하여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전화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번호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를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000-0000-0000으로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입력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해야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통과되게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만들었습니다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숫자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입력과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특수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문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자 ‘-’ 만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입력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가능하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며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영어나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한글은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사용할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수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없습니다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내용 개체 틀 3" descr="C:/Users/Shin/AppData/Roaming/PolarisOffice/ETemp/31760_9818616/fImage26556165649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7495" y="2205263"/>
            <a:ext cx="4089961" cy="3887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AD1376E-045B-4F10-9DC4-12851CC83DA7}"/>
              </a:ext>
            </a:extLst>
          </p:cNvPr>
          <p:cNvSpPr/>
          <p:nvPr/>
        </p:nvSpPr>
        <p:spPr>
          <a:xfrm>
            <a:off x="251520" y="271681"/>
            <a:ext cx="15135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Sign up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67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64CA7A-73A7-4868-B9FF-587E05E17206}"/>
              </a:ext>
            </a:extLst>
          </p:cNvPr>
          <p:cNvSpPr txBox="1"/>
          <p:nvPr/>
        </p:nvSpPr>
        <p:spPr>
          <a:xfrm>
            <a:off x="2069722" y="3430502"/>
            <a:ext cx="500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농부 페이지</a:t>
            </a:r>
            <a:endParaRPr lang="en-US" altLang="ko-KR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63452C8-F6D0-47DB-88B6-5CDC29121555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3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E9BF6D-B603-44B3-8743-25135BB24059}"/>
              </a:ext>
            </a:extLst>
          </p:cNvPr>
          <p:cNvSpPr txBox="1"/>
          <p:nvPr/>
        </p:nvSpPr>
        <p:spPr>
          <a:xfrm>
            <a:off x="611560" y="2321004"/>
            <a:ext cx="79208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농부 메인 페이지</a:t>
            </a:r>
            <a:endParaRPr lang="en-US" altLang="ko-KR" b="1" dirty="0"/>
          </a:p>
          <a:p>
            <a:pPr algn="r"/>
            <a:r>
              <a:rPr lang="ko-KR" altLang="en-US" b="1" dirty="0"/>
              <a:t>개발자 </a:t>
            </a:r>
            <a:r>
              <a:rPr lang="en-US" altLang="ko-KR" b="1" dirty="0"/>
              <a:t>: </a:t>
            </a:r>
            <a:r>
              <a:rPr lang="ko-KR" altLang="en-US" b="1" dirty="0"/>
              <a:t>정민진</a:t>
            </a:r>
            <a:endParaRPr lang="en-US" altLang="ko-KR" b="1" dirty="0"/>
          </a:p>
          <a:p>
            <a:endParaRPr lang="en-US" altLang="ko-KR" sz="2400" b="1" dirty="0"/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400" b="1" dirty="0"/>
              <a:t>기능</a:t>
            </a:r>
            <a:endParaRPr lang="en-US" altLang="ko-KR" sz="2400" b="1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농부 회원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: </a:t>
            </a:r>
            <a:r>
              <a:rPr lang="ko-KR" altLang="en-US" sz="2400" dirty="0">
                <a:latin typeface="맑은 고딕" charset="0"/>
                <a:ea typeface="맑은 고딕" charset="0"/>
              </a:rPr>
              <a:t>사진 업로드와 간단한 코멘트 작성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일반 회원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: </a:t>
            </a:r>
            <a:r>
              <a:rPr lang="ko-KR" altLang="en-US" sz="2400" dirty="0">
                <a:latin typeface="맑은 고딕" charset="0"/>
                <a:ea typeface="맑은 고딕" charset="0"/>
              </a:rPr>
              <a:t>농부 회원들 페이지 보기 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/ </a:t>
            </a:r>
            <a:r>
              <a:rPr lang="ko-KR" altLang="en-US" sz="2400" dirty="0">
                <a:latin typeface="맑은 고딕" charset="0"/>
                <a:ea typeface="맑은 고딕" charset="0"/>
              </a:rPr>
              <a:t>리뷰 작성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갤러리 </a:t>
            </a:r>
            <a:r>
              <a:rPr lang="ko-KR" altLang="en-US" sz="2400" dirty="0" err="1">
                <a:latin typeface="맑은 고딕" charset="0"/>
                <a:ea typeface="맑은 고딕" charset="0"/>
              </a:rPr>
              <a:t>페이징</a:t>
            </a:r>
            <a:r>
              <a:rPr lang="ko-KR" altLang="en-US" sz="2400" dirty="0">
                <a:latin typeface="맑은 고딕" charset="0"/>
                <a:ea typeface="맑은 고딕" charset="0"/>
              </a:rPr>
              <a:t> 처리</a:t>
            </a:r>
            <a:endParaRPr lang="en-US" altLang="ko-KR" sz="2400" dirty="0">
              <a:latin typeface="맑은 고딕" charset="0"/>
              <a:ea typeface="맑은 고딕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30A2E0E-3AA0-470E-A6DB-B0A7C759274D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47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54118" y="271681"/>
            <a:ext cx="1027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프로젝트 설명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About Project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60" y="1088152"/>
            <a:ext cx="79208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ko-KR" altLang="en-US" sz="2400" b="1" dirty="0"/>
              <a:t>프로젝트 이름</a:t>
            </a:r>
            <a:endParaRPr lang="en-US" altLang="ko-KR" sz="2400" b="1" dirty="0"/>
          </a:p>
          <a:p>
            <a:r>
              <a:rPr lang="en-US" altLang="ko-KR" b="1" dirty="0"/>
              <a:t> Smart Auction</a:t>
            </a:r>
          </a:p>
          <a:p>
            <a:endParaRPr lang="en-US" altLang="ko-KR" sz="2400" b="1" dirty="0"/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400" b="1" dirty="0"/>
              <a:t>주제</a:t>
            </a:r>
            <a:endParaRPr lang="en-US" altLang="ko-KR" sz="2400" b="1" dirty="0"/>
          </a:p>
          <a:p>
            <a:r>
              <a:rPr lang="ko-KR" altLang="en-US" b="1" dirty="0"/>
              <a:t> 판매자와 구매자 모두를 위한 농산물 경매 시스템 구축</a:t>
            </a:r>
            <a:endParaRPr lang="en-US" altLang="ko-KR" b="1" dirty="0"/>
          </a:p>
          <a:p>
            <a:endParaRPr lang="en-US" altLang="ko-KR" sz="2400" b="1" dirty="0"/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400" b="1" dirty="0"/>
              <a:t>개발 목적</a:t>
            </a:r>
            <a:endParaRPr lang="en-US" altLang="ko-KR" sz="2400" b="1" dirty="0"/>
          </a:p>
          <a:p>
            <a:r>
              <a:rPr lang="ko-KR" altLang="en-US" b="1" dirty="0"/>
              <a:t> 판매자인 농부는 자신의 상품을 경매 사이트에 올림으로써</a:t>
            </a:r>
            <a:endParaRPr lang="en-US" altLang="ko-KR" b="1" dirty="0"/>
          </a:p>
          <a:p>
            <a:r>
              <a:rPr lang="en-US" altLang="ko-KR" b="1" dirty="0"/>
              <a:t> </a:t>
            </a:r>
            <a:r>
              <a:rPr lang="ko-KR" altLang="en-US" b="1" dirty="0"/>
              <a:t>더 높은 가격으로 판매할 기회를 얻고 농부간 정보 공유가 가능하다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 </a:t>
            </a:r>
            <a:r>
              <a:rPr lang="ko-KR" altLang="en-US" b="1" dirty="0"/>
              <a:t>소비자는 상위 랭크를 차지한 농부의 농산물을 구입할 수 있는 정보와</a:t>
            </a:r>
            <a:endParaRPr lang="en-US" altLang="ko-KR" b="1" dirty="0"/>
          </a:p>
          <a:p>
            <a:r>
              <a:rPr lang="en-US" altLang="ko-KR" b="1" dirty="0"/>
              <a:t> </a:t>
            </a:r>
            <a:r>
              <a:rPr lang="ko-KR" altLang="en-US" b="1" dirty="0"/>
              <a:t>경로를 제공받을 수 있다</a:t>
            </a:r>
            <a:r>
              <a:rPr lang="en-US" altLang="ko-KR" b="1" dirty="0"/>
              <a:t>.</a:t>
            </a:r>
          </a:p>
          <a:p>
            <a:endParaRPr lang="en-US" altLang="ko-KR" sz="2400" b="1" dirty="0"/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400" b="1" dirty="0"/>
              <a:t>설명</a:t>
            </a:r>
            <a:endParaRPr lang="en-US" altLang="ko-KR" sz="2400" b="1" dirty="0"/>
          </a:p>
          <a:p>
            <a:r>
              <a:rPr lang="ko-KR" altLang="en-US" b="1" dirty="0"/>
              <a:t> </a:t>
            </a:r>
            <a:r>
              <a:rPr lang="ko-KR" altLang="en-US" b="1" dirty="0" err="1"/>
              <a:t>검증받은</a:t>
            </a:r>
            <a:r>
              <a:rPr lang="ko-KR" altLang="en-US" b="1" dirty="0"/>
              <a:t> 농부만 경매에 참여함으로써 경매를 통해</a:t>
            </a:r>
            <a:endParaRPr lang="en-US" altLang="ko-KR" b="1" dirty="0"/>
          </a:p>
          <a:p>
            <a:r>
              <a:rPr lang="en-US" altLang="ko-KR" b="1" dirty="0"/>
              <a:t> </a:t>
            </a:r>
            <a:r>
              <a:rPr lang="ko-KR" altLang="en-US" b="1" dirty="0"/>
              <a:t>높은 상품의 품질을 가져갈 수 있게 하는 시스템이다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BD0D09E0-DB6F-48C1-9CA4-8E0143E7A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861" y="1986511"/>
            <a:ext cx="5996253" cy="27595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738FA4A-395A-44BF-A738-FB557EC996DD}"/>
              </a:ext>
            </a:extLst>
          </p:cNvPr>
          <p:cNvSpPr/>
          <p:nvPr/>
        </p:nvSpPr>
        <p:spPr>
          <a:xfrm>
            <a:off x="1094160" y="5015170"/>
            <a:ext cx="6955679" cy="13046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농부 회원의 메인 페이지 입니다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처음 회원가입한 후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접속하면 농부 페이지가 생성되며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임시 사진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튤립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과 입력한 사진이 없다는 코멘트를 출력해줍니다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DFED522-56A6-474C-AE2D-7E7AC91AC576}"/>
              </a:ext>
            </a:extLst>
          </p:cNvPr>
          <p:cNvSpPr txBox="1"/>
          <p:nvPr/>
        </p:nvSpPr>
        <p:spPr>
          <a:xfrm>
            <a:off x="698116" y="1102259"/>
            <a:ext cx="488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1.1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농부 회원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: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메인 페이지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69CBE2BB-1FEE-480D-A9D7-706DF8156149}"/>
              </a:ext>
            </a:extLst>
          </p:cNvPr>
          <p:cNvCxnSpPr>
            <a:cxnSpLocks/>
          </p:cNvCxnSpPr>
          <p:nvPr/>
        </p:nvCxnSpPr>
        <p:spPr>
          <a:xfrm>
            <a:off x="410084" y="1750331"/>
            <a:ext cx="545156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67B6389-337A-4578-A89C-D9BD052749AF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61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C35F2FE-1E02-4DAD-B3BF-49DD1FAC0873}"/>
              </a:ext>
            </a:extLst>
          </p:cNvPr>
          <p:cNvSpPr txBox="1"/>
          <p:nvPr/>
        </p:nvSpPr>
        <p:spPr>
          <a:xfrm>
            <a:off x="698116" y="1102259"/>
            <a:ext cx="46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1.2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농부 회원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: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글 등록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A5AC28A4-BA21-4953-98C0-4F7DD5DD1F40}"/>
              </a:ext>
            </a:extLst>
          </p:cNvPr>
          <p:cNvCxnSpPr>
            <a:cxnSpLocks/>
          </p:cNvCxnSpPr>
          <p:nvPr/>
        </p:nvCxnSpPr>
        <p:spPr>
          <a:xfrm>
            <a:off x="410084" y="1750331"/>
            <a:ext cx="5210335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9AF56CF1-80E1-46A7-B905-4C0C19E7A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20" y="2112942"/>
            <a:ext cx="6499210" cy="27904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738FA4A-395A-44BF-A738-FB557EC996DD}"/>
              </a:ext>
            </a:extLst>
          </p:cNvPr>
          <p:cNvSpPr/>
          <p:nvPr/>
        </p:nvSpPr>
        <p:spPr>
          <a:xfrm>
            <a:off x="1014329" y="5164194"/>
            <a:ext cx="7128792" cy="1183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 ‘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사진 입력하기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’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를 클릭했을 때 이동하는 페이지입니다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이미지 한 장과 간단한 코멘트를 기입할 수 있습니다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2D38900-8878-47F9-BA41-403DCCC84EFC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63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C35F2FE-1E02-4DAD-B3BF-49DD1FAC0873}"/>
              </a:ext>
            </a:extLst>
          </p:cNvPr>
          <p:cNvSpPr txBox="1"/>
          <p:nvPr/>
        </p:nvSpPr>
        <p:spPr>
          <a:xfrm>
            <a:off x="698116" y="1102259"/>
            <a:ext cx="46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1.2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농부 회원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: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글 등록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A5AC28A4-BA21-4953-98C0-4F7DD5DD1F40}"/>
              </a:ext>
            </a:extLst>
          </p:cNvPr>
          <p:cNvCxnSpPr>
            <a:cxnSpLocks/>
          </p:cNvCxnSpPr>
          <p:nvPr/>
        </p:nvCxnSpPr>
        <p:spPr>
          <a:xfrm>
            <a:off x="410084" y="1750331"/>
            <a:ext cx="5210335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738FA4A-395A-44BF-A738-FB557EC996DD}"/>
              </a:ext>
            </a:extLst>
          </p:cNvPr>
          <p:cNvSpPr/>
          <p:nvPr/>
        </p:nvSpPr>
        <p:spPr>
          <a:xfrm>
            <a:off x="1007604" y="5428122"/>
            <a:ext cx="7128792" cy="895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 ‘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작성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’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을 누르면 이미지와 코멘트가 저장되고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메인 페이지로 돌아와 화면에 띄워줍니다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3436B7E-DBD4-48DB-B0AB-E50B1C23A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92" y="2190472"/>
            <a:ext cx="6030016" cy="30410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18F144D-33EC-440E-A90B-692094ED1D66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34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738FA4A-395A-44BF-A738-FB557EC996DD}"/>
              </a:ext>
            </a:extLst>
          </p:cNvPr>
          <p:cNvSpPr/>
          <p:nvPr/>
        </p:nvSpPr>
        <p:spPr>
          <a:xfrm>
            <a:off x="1144713" y="5357084"/>
            <a:ext cx="6955679" cy="9433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일반 회원의 농부 메인 페이지 입니다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등록되어 있는 농부 페이지들과 랭킹을 보여줍니다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DFED522-56A6-474C-AE2D-7E7AC91AC576}"/>
              </a:ext>
            </a:extLst>
          </p:cNvPr>
          <p:cNvSpPr txBox="1"/>
          <p:nvPr/>
        </p:nvSpPr>
        <p:spPr>
          <a:xfrm>
            <a:off x="698116" y="1102259"/>
            <a:ext cx="488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2.1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일반 회원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: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메인 페이지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69CBE2BB-1FEE-480D-A9D7-706DF8156149}"/>
              </a:ext>
            </a:extLst>
          </p:cNvPr>
          <p:cNvCxnSpPr>
            <a:cxnSpLocks/>
          </p:cNvCxnSpPr>
          <p:nvPr/>
        </p:nvCxnSpPr>
        <p:spPr>
          <a:xfrm>
            <a:off x="410084" y="1750331"/>
            <a:ext cx="545156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135F4132-1E4E-4383-896F-A2DCFE50B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539" y="2296638"/>
            <a:ext cx="2822921" cy="2625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DB01A87-7190-4DE7-A135-E484A5ED10A7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21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738FA4A-395A-44BF-A738-FB557EC996DD}"/>
              </a:ext>
            </a:extLst>
          </p:cNvPr>
          <p:cNvSpPr/>
          <p:nvPr/>
        </p:nvSpPr>
        <p:spPr>
          <a:xfrm>
            <a:off x="1144713" y="5240030"/>
            <a:ext cx="6955679" cy="1141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농부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번의 농부 페이지로 접속한 모습입니다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우측의 농가 명 변경과 사진 입력 버튼이 사라졌고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하단에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‘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후기작성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’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버튼이 생성되었습니다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DFED522-56A6-474C-AE2D-7E7AC91AC576}"/>
              </a:ext>
            </a:extLst>
          </p:cNvPr>
          <p:cNvSpPr txBox="1"/>
          <p:nvPr/>
        </p:nvSpPr>
        <p:spPr>
          <a:xfrm>
            <a:off x="698116" y="1102259"/>
            <a:ext cx="488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2.1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일반 회원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: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메인 페이지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69CBE2BB-1FEE-480D-A9D7-706DF8156149}"/>
              </a:ext>
            </a:extLst>
          </p:cNvPr>
          <p:cNvCxnSpPr>
            <a:cxnSpLocks/>
          </p:cNvCxnSpPr>
          <p:nvPr/>
        </p:nvCxnSpPr>
        <p:spPr>
          <a:xfrm>
            <a:off x="410084" y="1750331"/>
            <a:ext cx="545156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5E49F3E-744A-4452-83F9-1B5E0C08B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52" y="2093682"/>
            <a:ext cx="6372200" cy="2924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8CF9E6F-ED98-4FA1-ABCD-5DD852C65C06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C35F2FE-1E02-4DAD-B3BF-49DD1FAC0873}"/>
              </a:ext>
            </a:extLst>
          </p:cNvPr>
          <p:cNvSpPr txBox="1"/>
          <p:nvPr/>
        </p:nvSpPr>
        <p:spPr>
          <a:xfrm>
            <a:off x="698116" y="1102259"/>
            <a:ext cx="3441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3.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갤러리 </a:t>
            </a:r>
            <a:r>
              <a:rPr lang="ko-KR" altLang="en-US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페이징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A5AC28A4-BA21-4953-98C0-4F7DD5DD1F40}"/>
              </a:ext>
            </a:extLst>
          </p:cNvPr>
          <p:cNvCxnSpPr>
            <a:cxnSpLocks/>
          </p:cNvCxnSpPr>
          <p:nvPr/>
        </p:nvCxnSpPr>
        <p:spPr>
          <a:xfrm>
            <a:off x="410084" y="1750331"/>
            <a:ext cx="3843383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738FA4A-395A-44BF-A738-FB557EC996DD}"/>
              </a:ext>
            </a:extLst>
          </p:cNvPr>
          <p:cNvSpPr/>
          <p:nvPr/>
        </p:nvSpPr>
        <p:spPr>
          <a:xfrm>
            <a:off x="971600" y="5461733"/>
            <a:ext cx="7128792" cy="950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좌측과 우측에 각기 버튼을 클릭하면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해당 방향으로 한 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칸씩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이동합니다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F2E4C53A-B999-4A79-963B-60155DDDD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02" y="2052306"/>
            <a:ext cx="5850396" cy="3107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91A24CB-C5B4-4C43-906A-204E8491F814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51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C35F2FE-1E02-4DAD-B3BF-49DD1FAC0873}"/>
              </a:ext>
            </a:extLst>
          </p:cNvPr>
          <p:cNvSpPr txBox="1"/>
          <p:nvPr/>
        </p:nvSpPr>
        <p:spPr>
          <a:xfrm>
            <a:off x="698116" y="1102259"/>
            <a:ext cx="3441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3.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갤러리 </a:t>
            </a:r>
            <a:r>
              <a:rPr lang="ko-KR" altLang="en-US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페이징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A5AC28A4-BA21-4953-98C0-4F7DD5DD1F40}"/>
              </a:ext>
            </a:extLst>
          </p:cNvPr>
          <p:cNvCxnSpPr>
            <a:cxnSpLocks/>
          </p:cNvCxnSpPr>
          <p:nvPr/>
        </p:nvCxnSpPr>
        <p:spPr>
          <a:xfrm>
            <a:off x="410084" y="1750331"/>
            <a:ext cx="3843383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738FA4A-395A-44BF-A738-FB557EC996DD}"/>
              </a:ext>
            </a:extLst>
          </p:cNvPr>
          <p:cNvSpPr/>
          <p:nvPr/>
        </p:nvSpPr>
        <p:spPr>
          <a:xfrm>
            <a:off x="971600" y="5337665"/>
            <a:ext cx="7128792" cy="1074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우측 버튼을 눌러 이동한 모습입니다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해파리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’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이미지가 마지막 이미지이기 때문에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우측 버튼을 눌러도 더 이상 넘어가지 않습니다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CB97F8D-8F09-47EB-90E1-B3A43A4A7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3" y="1989406"/>
            <a:ext cx="5486041" cy="31091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56C951D-9314-4B89-A780-C508C59B163E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FE9BF6D-B603-44B3-8743-25135BB24059}"/>
              </a:ext>
            </a:extLst>
          </p:cNvPr>
          <p:cNvSpPr txBox="1"/>
          <p:nvPr/>
        </p:nvSpPr>
        <p:spPr>
          <a:xfrm>
            <a:off x="611560" y="1901926"/>
            <a:ext cx="7920880" cy="394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농부 메인 페이지</a:t>
            </a:r>
            <a:endParaRPr lang="en-US" altLang="ko-KR" b="1" dirty="0"/>
          </a:p>
          <a:p>
            <a:pPr algn="r"/>
            <a:r>
              <a:rPr lang="ko-KR" altLang="en-US" b="1" dirty="0"/>
              <a:t>개발자 </a:t>
            </a:r>
            <a:r>
              <a:rPr lang="en-US" altLang="ko-KR" b="1" dirty="0"/>
              <a:t>: </a:t>
            </a:r>
            <a:r>
              <a:rPr lang="ko-KR" altLang="en-US" b="1" dirty="0"/>
              <a:t>박주명</a:t>
            </a:r>
            <a:endParaRPr lang="en-US" altLang="ko-KR" b="1" dirty="0"/>
          </a:p>
          <a:p>
            <a:endParaRPr lang="en-US" altLang="ko-KR" sz="2400" b="1" dirty="0"/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400" b="1" dirty="0"/>
              <a:t>기능</a:t>
            </a:r>
            <a:endParaRPr lang="en-US" altLang="ko-KR" sz="2400" b="1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농부 페이지 입장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lvl="2"/>
            <a:r>
              <a:rPr lang="en-US" altLang="ko-KR" sz="2400" dirty="0">
                <a:latin typeface="맑은 고딕" charset="0"/>
                <a:ea typeface="맑은 고딕" charset="0"/>
              </a:rPr>
              <a:t>: </a:t>
            </a:r>
            <a:r>
              <a:rPr lang="ko-KR" altLang="en-US" sz="2400" dirty="0">
                <a:latin typeface="맑은 고딕" charset="0"/>
                <a:ea typeface="맑은 고딕" charset="0"/>
              </a:rPr>
              <a:t>로그인 여부를 판단하여 출입을 결정합니다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농부 페이지 수정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lvl="2"/>
            <a:r>
              <a:rPr lang="en-US" altLang="ko-KR" sz="2400" dirty="0">
                <a:latin typeface="맑은 고딕" charset="0"/>
                <a:ea typeface="맑은 고딕" charset="0"/>
              </a:rPr>
              <a:t>: </a:t>
            </a:r>
            <a:r>
              <a:rPr lang="ko-KR" altLang="en-US" sz="2400" dirty="0">
                <a:latin typeface="맑은 고딕" charset="0"/>
                <a:ea typeface="맑은 고딕" charset="0"/>
              </a:rPr>
              <a:t>농부페이지 대문 제목을 수정합니다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 err="1">
                <a:latin typeface="맑은 고딕" charset="0"/>
                <a:ea typeface="맑은 고딕" charset="0"/>
              </a:rPr>
              <a:t>별점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2400" dirty="0">
                <a:latin typeface="맑은 고딕" charset="0"/>
                <a:ea typeface="맑은 고딕" charset="0"/>
              </a:rPr>
              <a:t>랭킹 갱신</a:t>
            </a:r>
            <a:endParaRPr lang="en-US" altLang="ko-KR" sz="2400" dirty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CD7A2FF-F05D-4340-9441-23F1EC27F141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8047" y="4653136"/>
            <a:ext cx="7200800" cy="1111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로그인을 하지 않은 경우 경고창을 띄우고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다시 홈 페이지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인트로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페이지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로 돌려보냅니다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600" y="1340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1.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농부 페이지 입장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198884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33" y="2601988"/>
            <a:ext cx="4315427" cy="12860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10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9592" y="5301208"/>
            <a:ext cx="7200800" cy="1111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농부 페이지 입니다 각종 정보를 나타냅니다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600" y="1340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2.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농부 페이지 수정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198884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130434"/>
            <a:ext cx="6401270" cy="2536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7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8771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개발 환경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Developed Environment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xmlns="" id="{10BCBFC2-4A7C-4822-ADA5-58D4D61C9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736604"/>
              </p:ext>
            </p:extLst>
          </p:nvPr>
        </p:nvGraphicFramePr>
        <p:xfrm>
          <a:off x="514160" y="2223027"/>
          <a:ext cx="8090287" cy="35725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12052">
                  <a:extLst>
                    <a:ext uri="{9D8B030D-6E8A-4147-A177-3AD203B41FA5}">
                      <a16:colId xmlns:a16="http://schemas.microsoft.com/office/drawing/2014/main" xmlns="" val="111685421"/>
                    </a:ext>
                  </a:extLst>
                </a:gridCol>
                <a:gridCol w="2565957">
                  <a:extLst>
                    <a:ext uri="{9D8B030D-6E8A-4147-A177-3AD203B41FA5}">
                      <a16:colId xmlns:a16="http://schemas.microsoft.com/office/drawing/2014/main" xmlns="" val="1153820615"/>
                    </a:ext>
                  </a:extLst>
                </a:gridCol>
                <a:gridCol w="3812278">
                  <a:extLst>
                    <a:ext uri="{9D8B030D-6E8A-4147-A177-3AD203B41FA5}">
                      <a16:colId xmlns:a16="http://schemas.microsoft.com/office/drawing/2014/main" xmlns="" val="3408072489"/>
                    </a:ext>
                  </a:extLst>
                </a:gridCol>
              </a:tblGrid>
              <a:tr h="34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적용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7859206"/>
                  </a:ext>
                </a:extLst>
              </a:tr>
              <a:tr h="567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프론트엔드</a:t>
                      </a:r>
                      <a:endParaRPr lang="ko-KR" altLang="en-US" sz="1100" dirty="0"/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Eclipse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JSP</a:t>
                      </a:r>
                      <a:r>
                        <a:rPr lang="ko-KR" altLang="en-US" sz="1100" dirty="0"/>
                        <a:t>를 기본으로 </a:t>
                      </a:r>
                      <a:r>
                        <a:rPr lang="en-US" altLang="ko-KR" sz="1100" dirty="0"/>
                        <a:t>CSS, JavaScript </a:t>
                      </a:r>
                      <a:r>
                        <a:rPr lang="ko-KR" altLang="en-US" sz="1100" dirty="0"/>
                        <a:t>등을 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28726"/>
                  </a:ext>
                </a:extLst>
              </a:tr>
              <a:tr h="5679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백엔드</a:t>
                      </a:r>
                      <a:endParaRPr lang="ko-KR" altLang="en-US" sz="1100" dirty="0"/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Eclipse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Spring MVC </a:t>
                      </a:r>
                      <a:r>
                        <a:rPr lang="ko-KR" altLang="en-US" sz="1100" dirty="0"/>
                        <a:t>기반으로 구현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개발 언어</a:t>
                      </a:r>
                      <a:r>
                        <a:rPr lang="en-US" altLang="ko-KR" sz="1100" dirty="0"/>
                        <a:t>: JAVA)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JPA</a:t>
                      </a:r>
                      <a:r>
                        <a:rPr lang="ko-KR" altLang="en-US" sz="1100" dirty="0"/>
                        <a:t>를 사용해 </a:t>
                      </a:r>
                      <a:r>
                        <a:rPr lang="en-US" altLang="ko-KR" sz="1100" dirty="0"/>
                        <a:t>DB</a:t>
                      </a:r>
                      <a:r>
                        <a:rPr lang="ko-KR" altLang="en-US" sz="1100" dirty="0"/>
                        <a:t>를 연동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1157201"/>
                  </a:ext>
                </a:extLst>
              </a:tr>
              <a:tr h="49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서버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Amazon Web Service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AWS</a:t>
                      </a:r>
                      <a:r>
                        <a:rPr lang="ko-KR" altLang="en-US" sz="1100" dirty="0"/>
                        <a:t>를 이용해 서버 구동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 주소</a:t>
                      </a:r>
                      <a:r>
                        <a:rPr lang="en-US" altLang="ko-KR" sz="1100" dirty="0"/>
                        <a:t>: </a:t>
                      </a:r>
                      <a:r>
                        <a:rPr lang="en-US" altLang="ko-KR" sz="1100" dirty="0">
                          <a:hlinkClick r:id="rId2"/>
                        </a:rPr>
                        <a:t>http://15.164.95.212/SAproject/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28044158"/>
                  </a:ext>
                </a:extLst>
              </a:tr>
              <a:tr h="6009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데이터베이스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Amazon Web Service RDS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( MySQL )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AWS</a:t>
                      </a:r>
                      <a:r>
                        <a:rPr lang="ko-KR" altLang="en-US" sz="1100" dirty="0"/>
                        <a:t>의 </a:t>
                      </a:r>
                      <a:r>
                        <a:rPr lang="en-US" altLang="ko-KR" sz="1100" dirty="0"/>
                        <a:t>RDS</a:t>
                      </a:r>
                      <a:r>
                        <a:rPr lang="ko-KR" altLang="en-US" sz="1100" dirty="0"/>
                        <a:t>를 이용해 </a:t>
                      </a:r>
                      <a:r>
                        <a:rPr lang="en-US" altLang="ko-KR" sz="1100" dirty="0"/>
                        <a:t>MySQL </a:t>
                      </a:r>
                      <a:r>
                        <a:rPr lang="ko-KR" altLang="en-US" sz="1100" dirty="0"/>
                        <a:t>방식의 </a:t>
                      </a:r>
                      <a:r>
                        <a:rPr lang="en-US" altLang="ko-KR" sz="1100" dirty="0"/>
                        <a:t>DB </a:t>
                      </a:r>
                      <a:r>
                        <a:rPr lang="ko-KR" altLang="en-US" sz="1100" dirty="0"/>
                        <a:t>생성 및 사용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47741118"/>
                  </a:ext>
                </a:extLst>
              </a:tr>
              <a:tr h="996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코드 및 자원 공유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GitHub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GitHub</a:t>
                      </a:r>
                      <a:r>
                        <a:rPr lang="ko-KR" altLang="en-US" sz="1100" dirty="0"/>
                        <a:t>를 통하여 코드 및 자원을 공유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( </a:t>
                      </a:r>
                      <a:r>
                        <a:rPr lang="ko-KR" altLang="en-US" sz="1100" dirty="0"/>
                        <a:t>주소</a:t>
                      </a:r>
                      <a:r>
                        <a:rPr lang="en-US" altLang="ko-KR" sz="1100" dirty="0"/>
                        <a:t>: </a:t>
                      </a:r>
                      <a:r>
                        <a:rPr lang="en-US" altLang="ko-KR" sz="1100" dirty="0">
                          <a:hlinkClick r:id="rId3"/>
                        </a:rPr>
                        <a:t>https://github.com/Ktoochu/SmartFarm</a:t>
                      </a:r>
                      <a:r>
                        <a:rPr lang="en-US" altLang="ko-KR" sz="1100" dirty="0"/>
                        <a:t> }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09591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42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738FA4A-395A-44BF-A738-FB557EC996DD}"/>
              </a:ext>
            </a:extLst>
          </p:cNvPr>
          <p:cNvSpPr/>
          <p:nvPr/>
        </p:nvSpPr>
        <p:spPr>
          <a:xfrm>
            <a:off x="1117282" y="4540323"/>
            <a:ext cx="6955679" cy="13046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페이지 수정하기 버튼으로 들어왔을 시 나오는 페이지입니다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농가 명을 작성하고 작성을 누르면 대문 제목이 바뀝니다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DFED522-56A6-474C-AE2D-7E7AC91AC576}"/>
              </a:ext>
            </a:extLst>
          </p:cNvPr>
          <p:cNvSpPr txBox="1"/>
          <p:nvPr/>
        </p:nvSpPr>
        <p:spPr>
          <a:xfrm>
            <a:off x="698116" y="1102259"/>
            <a:ext cx="488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2.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농부 페이지 수정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69CBE2BB-1FEE-480D-A9D7-706DF8156149}"/>
              </a:ext>
            </a:extLst>
          </p:cNvPr>
          <p:cNvCxnSpPr>
            <a:cxnSpLocks/>
          </p:cNvCxnSpPr>
          <p:nvPr/>
        </p:nvCxnSpPr>
        <p:spPr>
          <a:xfrm>
            <a:off x="410084" y="1750331"/>
            <a:ext cx="545156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839" y="2420888"/>
            <a:ext cx="6634322" cy="13670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CC6036F-5D9D-4149-A531-67EFC3B73A31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49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35F2FE-1E02-4DAD-B3BF-49DD1FAC0873}"/>
              </a:ext>
            </a:extLst>
          </p:cNvPr>
          <p:cNvSpPr txBox="1"/>
          <p:nvPr/>
        </p:nvSpPr>
        <p:spPr>
          <a:xfrm>
            <a:off x="698116" y="1102259"/>
            <a:ext cx="46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2.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농부 페이지 수정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A5AC28A4-BA21-4953-98C0-4F7DD5DD1F40}"/>
              </a:ext>
            </a:extLst>
          </p:cNvPr>
          <p:cNvCxnSpPr>
            <a:cxnSpLocks/>
          </p:cNvCxnSpPr>
          <p:nvPr/>
        </p:nvCxnSpPr>
        <p:spPr>
          <a:xfrm>
            <a:off x="410084" y="1750331"/>
            <a:ext cx="5210335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A738FA4A-395A-44BF-A738-FB557EC996DD}"/>
              </a:ext>
            </a:extLst>
          </p:cNvPr>
          <p:cNvSpPr/>
          <p:nvPr/>
        </p:nvSpPr>
        <p:spPr>
          <a:xfrm>
            <a:off x="971600" y="5229203"/>
            <a:ext cx="7128792" cy="1183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대문 제목이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Lee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에서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Lee1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로 바뀐 모습입니다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927" y="2412498"/>
            <a:ext cx="6144138" cy="23930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E935063-49F9-4BDA-A3B9-10CBE58606D4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72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35F2FE-1E02-4DAD-B3BF-49DD1FAC0873}"/>
              </a:ext>
            </a:extLst>
          </p:cNvPr>
          <p:cNvSpPr txBox="1"/>
          <p:nvPr/>
        </p:nvSpPr>
        <p:spPr>
          <a:xfrm>
            <a:off x="698116" y="1102259"/>
            <a:ext cx="46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3. </a:t>
            </a:r>
            <a:r>
              <a:rPr lang="ko-KR" altLang="en-US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별점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,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랭킹 갱신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A5AC28A4-BA21-4953-98C0-4F7DD5DD1F40}"/>
              </a:ext>
            </a:extLst>
          </p:cNvPr>
          <p:cNvCxnSpPr>
            <a:cxnSpLocks/>
          </p:cNvCxnSpPr>
          <p:nvPr/>
        </p:nvCxnSpPr>
        <p:spPr>
          <a:xfrm>
            <a:off x="410084" y="1750331"/>
            <a:ext cx="5210335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A738FA4A-395A-44BF-A738-FB557EC996DD}"/>
              </a:ext>
            </a:extLst>
          </p:cNvPr>
          <p:cNvSpPr/>
          <p:nvPr/>
        </p:nvSpPr>
        <p:spPr>
          <a:xfrm>
            <a:off x="595237" y="4777774"/>
            <a:ext cx="7931874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일반계정 농부페이지 입장 시 리스트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농부페이지 보여지는 곳에서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화면 띄우기 전 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별점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랭킹 갱신을 합니다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547814"/>
            <a:ext cx="2514951" cy="1762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7" y="2478095"/>
            <a:ext cx="4995870" cy="1901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8BABD22-FD96-4704-A810-8492464C8E7C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41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738FA4A-395A-44BF-A738-FB557EC996DD}"/>
              </a:ext>
            </a:extLst>
          </p:cNvPr>
          <p:cNvSpPr/>
          <p:nvPr/>
        </p:nvSpPr>
        <p:spPr>
          <a:xfrm>
            <a:off x="1144713" y="5357084"/>
            <a:ext cx="6955679" cy="9433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후기를 새로 작성하고 화면에 들어온 모습입니다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별점이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갱신되었습니다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DFED522-56A6-474C-AE2D-7E7AC91AC576}"/>
              </a:ext>
            </a:extLst>
          </p:cNvPr>
          <p:cNvSpPr txBox="1"/>
          <p:nvPr/>
        </p:nvSpPr>
        <p:spPr>
          <a:xfrm>
            <a:off x="698116" y="1102259"/>
            <a:ext cx="488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3. </a:t>
            </a:r>
            <a:r>
              <a:rPr lang="ko-KR" altLang="en-US" sz="3200" b="1" spc="-150" dirty="0" err="1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별점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,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랭킹 갱신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69CBE2BB-1FEE-480D-A9D7-706DF8156149}"/>
              </a:ext>
            </a:extLst>
          </p:cNvPr>
          <p:cNvCxnSpPr>
            <a:cxnSpLocks/>
          </p:cNvCxnSpPr>
          <p:nvPr/>
        </p:nvCxnSpPr>
        <p:spPr>
          <a:xfrm>
            <a:off x="410084" y="1750331"/>
            <a:ext cx="545156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460" y="2147164"/>
            <a:ext cx="6228184" cy="24342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2124871-5AFF-4453-82CC-0C9A058AD81E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72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FE9BF6D-B603-44B3-8743-25135BB24059}"/>
              </a:ext>
            </a:extLst>
          </p:cNvPr>
          <p:cNvSpPr txBox="1"/>
          <p:nvPr/>
        </p:nvSpPr>
        <p:spPr>
          <a:xfrm>
            <a:off x="611560" y="2321004"/>
            <a:ext cx="79208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후기 및 </a:t>
            </a:r>
            <a:r>
              <a:rPr lang="ko-KR" altLang="en-US" sz="2400" b="1" dirty="0" err="1"/>
              <a:t>별점</a:t>
            </a:r>
            <a:r>
              <a:rPr lang="ko-KR" altLang="en-US" sz="2400" b="1" dirty="0"/>
              <a:t> 등록</a:t>
            </a:r>
            <a:endParaRPr lang="en-US" altLang="ko-KR" sz="2400" b="1" dirty="0"/>
          </a:p>
          <a:p>
            <a:pPr algn="r"/>
            <a:r>
              <a:rPr lang="ko-KR" altLang="en-US" b="1" dirty="0"/>
              <a:t>개발자 </a:t>
            </a:r>
            <a:r>
              <a:rPr lang="en-US" altLang="ko-KR" b="1" dirty="0"/>
              <a:t>: </a:t>
            </a:r>
            <a:r>
              <a:rPr lang="ko-KR" altLang="en-US" b="1" dirty="0"/>
              <a:t>이광준</a:t>
            </a:r>
            <a:endParaRPr lang="en-US" altLang="ko-KR" b="1" dirty="0"/>
          </a:p>
          <a:p>
            <a:endParaRPr lang="en-US" altLang="ko-KR" sz="2400" b="1" dirty="0"/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400" b="1" dirty="0"/>
              <a:t>기능</a:t>
            </a:r>
            <a:endParaRPr lang="en-US" altLang="ko-KR" sz="2400" b="1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후기 및 </a:t>
            </a:r>
            <a:r>
              <a:rPr lang="ko-KR" altLang="en-US" sz="2400" dirty="0" err="1">
                <a:latin typeface="맑은 고딕" charset="0"/>
                <a:ea typeface="맑은 고딕" charset="0"/>
              </a:rPr>
              <a:t>별점</a:t>
            </a:r>
            <a:r>
              <a:rPr lang="ko-KR" altLang="en-US" sz="2400" dirty="0">
                <a:latin typeface="맑은 고딕" charset="0"/>
                <a:ea typeface="맑은 고딕" charset="0"/>
              </a:rPr>
              <a:t> 등록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후기 출력</a:t>
            </a:r>
            <a:endParaRPr lang="en-US" altLang="ko-KR" sz="2400" dirty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955C38D-F073-4CCE-BA32-72FEB50B35AE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69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35F2FE-1E02-4DAD-B3BF-49DD1FAC0873}"/>
              </a:ext>
            </a:extLst>
          </p:cNvPr>
          <p:cNvSpPr txBox="1"/>
          <p:nvPr/>
        </p:nvSpPr>
        <p:spPr>
          <a:xfrm>
            <a:off x="698116" y="1102259"/>
            <a:ext cx="3873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1.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후기 및 </a:t>
            </a:r>
            <a:r>
              <a:rPr lang="ko-KR" altLang="en-US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별점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등록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A5AC28A4-BA21-4953-98C0-4F7DD5DD1F40}"/>
              </a:ext>
            </a:extLst>
          </p:cNvPr>
          <p:cNvCxnSpPr>
            <a:cxnSpLocks/>
          </p:cNvCxnSpPr>
          <p:nvPr/>
        </p:nvCxnSpPr>
        <p:spPr>
          <a:xfrm>
            <a:off x="410084" y="1750331"/>
            <a:ext cx="430593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A738FA4A-395A-44BF-A738-FB557EC996DD}"/>
              </a:ext>
            </a:extLst>
          </p:cNvPr>
          <p:cNvSpPr/>
          <p:nvPr/>
        </p:nvSpPr>
        <p:spPr>
          <a:xfrm>
            <a:off x="971600" y="5461733"/>
            <a:ext cx="7128792" cy="950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농장에 후기와 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별점을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등록하는 페이지입니다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B14EF003-FB46-4FEE-8127-070266AF9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859074"/>
            <a:ext cx="3672408" cy="34176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7C72FF2-1E1E-4FC0-8AE6-462D1A952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47" y="2191195"/>
            <a:ext cx="3303669" cy="282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0D1CEE9-CB85-49DB-BA29-E237E7350A46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7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A5AC28A4-BA21-4953-98C0-4F7DD5DD1F40}"/>
              </a:ext>
            </a:extLst>
          </p:cNvPr>
          <p:cNvCxnSpPr>
            <a:cxnSpLocks/>
          </p:cNvCxnSpPr>
          <p:nvPr/>
        </p:nvCxnSpPr>
        <p:spPr>
          <a:xfrm>
            <a:off x="410084" y="1750331"/>
            <a:ext cx="3843383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738FA4A-395A-44BF-A738-FB557EC996DD}"/>
              </a:ext>
            </a:extLst>
          </p:cNvPr>
          <p:cNvSpPr/>
          <p:nvPr/>
        </p:nvSpPr>
        <p:spPr>
          <a:xfrm>
            <a:off x="971600" y="5337665"/>
            <a:ext cx="7128792" cy="1074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농부에게 등록된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별점과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후기를 보여주고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평균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별점을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계산합니다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B5C62015-ABF3-4730-ABB1-898795E66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1891925"/>
            <a:ext cx="6624736" cy="3210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1A58FE2-F4E5-4FAB-9C38-B35018F84B66}"/>
              </a:ext>
            </a:extLst>
          </p:cNvPr>
          <p:cNvSpPr txBox="1"/>
          <p:nvPr/>
        </p:nvSpPr>
        <p:spPr>
          <a:xfrm>
            <a:off x="698116" y="1102259"/>
            <a:ext cx="3441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2.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후기 출력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D0434CB-9A70-401F-A548-9CDA32260963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14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F64CA7A-73A7-4868-B9FF-587E05E17206}"/>
              </a:ext>
            </a:extLst>
          </p:cNvPr>
          <p:cNvSpPr txBox="1"/>
          <p:nvPr/>
        </p:nvSpPr>
        <p:spPr>
          <a:xfrm>
            <a:off x="2069722" y="3430502"/>
            <a:ext cx="500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질문답변 게시판</a:t>
            </a:r>
            <a:endParaRPr lang="en-US" altLang="ko-KR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206215" y="258008"/>
            <a:ext cx="19175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질문답변 게시판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Design_QnA</a:t>
            </a:r>
            <a:r>
              <a:rPr lang="en-US" altLang="ko-KR" sz="1200" dirty="0">
                <a:solidFill>
                  <a:schemeClr val="bg1"/>
                </a:solidFill>
              </a:rPr>
              <a:t> Board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E36D031-5CDD-4503-8E98-2EE85539C0C3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72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967932"/>
            <a:ext cx="792088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질문답변 게시판</a:t>
            </a:r>
            <a:endParaRPr lang="en-US" altLang="ko-KR" sz="2400" b="1" dirty="0"/>
          </a:p>
          <a:p>
            <a:pPr algn="ctr"/>
            <a:endParaRPr lang="en-US" altLang="ko-KR" b="1" dirty="0"/>
          </a:p>
          <a:p>
            <a:pPr algn="r"/>
            <a:r>
              <a:rPr lang="ko-KR" altLang="en-US" b="1" dirty="0"/>
              <a:t>개발자 </a:t>
            </a:r>
            <a:r>
              <a:rPr lang="en-US" altLang="ko-KR" b="1" dirty="0"/>
              <a:t>: </a:t>
            </a:r>
            <a:r>
              <a:rPr lang="ko-KR" altLang="en-US" b="1" dirty="0"/>
              <a:t>신용희</a:t>
            </a:r>
            <a:endParaRPr lang="en-US" altLang="ko-KR" b="1" dirty="0"/>
          </a:p>
          <a:p>
            <a:endParaRPr lang="en-US" altLang="ko-KR" sz="2400" b="1" dirty="0"/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400" b="1" dirty="0"/>
              <a:t>기능</a:t>
            </a:r>
            <a:endParaRPr lang="en-US" altLang="ko-KR" sz="2400" b="1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dirty="0" err="1">
                <a:latin typeface="맑은 고딕" charset="0"/>
                <a:ea typeface="맑은 고딕" charset="0"/>
              </a:rPr>
              <a:t>질문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올리기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dirty="0" err="1">
                <a:latin typeface="맑은 고딕" charset="0"/>
                <a:ea typeface="맑은 고딕" charset="0"/>
              </a:rPr>
              <a:t>질문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목록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불러오기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dirty="0" err="1">
                <a:latin typeface="맑은 고딕" charset="0"/>
                <a:ea typeface="맑은 고딕" charset="0"/>
              </a:rPr>
              <a:t>질문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게시판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확인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및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댓글</a:t>
            </a:r>
            <a:endParaRPr lang="ko-KR" altLang="en-US" sz="2400" dirty="0">
              <a:latin typeface="맑은 고딕" charset="0"/>
              <a:ea typeface="맑은 고딕" charset="0"/>
            </a:endParaRPr>
          </a:p>
          <a:p>
            <a:endParaRPr lang="en-US" altLang="ko-KR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206215" y="258008"/>
            <a:ext cx="19175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질문답변 게시판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Design_QnA</a:t>
            </a:r>
            <a:r>
              <a:rPr lang="en-US" altLang="ko-KR" sz="1200" dirty="0">
                <a:solidFill>
                  <a:schemeClr val="bg1"/>
                </a:solidFill>
              </a:rPr>
              <a:t> Board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50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6" name="내용 개체 틀 3" descr="C:/Users/Shin/AppData/Roaming/PolarisOffice/ETemp/31760_9818616/fImage1412495813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67744" y="2247917"/>
            <a:ext cx="4608512" cy="28682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899592" y="5301208"/>
            <a:ext cx="7200800" cy="1111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말머리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제목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내용을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입력받고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글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올리기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버튼을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클릭하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면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글이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올라가게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됩니다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71600" y="1340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1.1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질문 올리기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683568" y="198884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206215" y="258008"/>
            <a:ext cx="19175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질문답변 게시판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Design_QnA</a:t>
            </a:r>
            <a:r>
              <a:rPr lang="en-US" altLang="ko-KR" sz="1200" dirty="0">
                <a:solidFill>
                  <a:schemeClr val="bg1"/>
                </a:solidFill>
              </a:rPr>
              <a:t> Board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3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21446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시스템 구성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System Architecture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22128" y="1916832"/>
            <a:ext cx="8072690" cy="3672408"/>
            <a:chOff x="622128" y="1916832"/>
            <a:chExt cx="8072690" cy="367240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38E7BB39-09C9-4E99-B689-E3EF32F393D1}"/>
                </a:ext>
              </a:extLst>
            </p:cNvPr>
            <p:cNvSpPr/>
            <p:nvPr/>
          </p:nvSpPr>
          <p:spPr>
            <a:xfrm>
              <a:off x="4985686" y="1916832"/>
              <a:ext cx="3709132" cy="3672408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dirty="0">
                  <a:ln w="0"/>
                  <a:solidFill>
                    <a:schemeClr val="tx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AWS</a:t>
              </a:r>
              <a:endParaRPr lang="ko-KR" altLang="en-US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원통형 9">
              <a:extLst>
                <a:ext uri="{FF2B5EF4-FFF2-40B4-BE49-F238E27FC236}">
                  <a16:creationId xmlns:a16="http://schemas.microsoft.com/office/drawing/2014/main" xmlns="" id="{95D28FFD-0903-4147-8C5C-0DF5726042B8}"/>
                </a:ext>
              </a:extLst>
            </p:cNvPr>
            <p:cNvSpPr/>
            <p:nvPr/>
          </p:nvSpPr>
          <p:spPr>
            <a:xfrm>
              <a:off x="7189452" y="2332586"/>
              <a:ext cx="936104" cy="2328089"/>
            </a:xfrm>
            <a:prstGeom prst="can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MySQL</a:t>
              </a:r>
              <a:endParaRPr lang="ko-KR" alt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사각형: 둥근 모서리 10">
              <a:extLst>
                <a:ext uri="{FF2B5EF4-FFF2-40B4-BE49-F238E27FC236}">
                  <a16:creationId xmlns:a16="http://schemas.microsoft.com/office/drawing/2014/main" xmlns="" id="{82AF5278-4767-4ACF-852D-84F0007E5055}"/>
                </a:ext>
              </a:extLst>
            </p:cNvPr>
            <p:cNvSpPr/>
            <p:nvPr/>
          </p:nvSpPr>
          <p:spPr>
            <a:xfrm>
              <a:off x="5404035" y="2850176"/>
              <a:ext cx="1514164" cy="646453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Tomcat Server</a:t>
              </a:r>
              <a:endParaRPr lang="ko-KR" altLang="en-US" sz="1200" dirty="0"/>
            </a:p>
          </p:txBody>
        </p:sp>
        <p:sp>
          <p:nvSpPr>
            <p:cNvPr id="13" name="화살표: 오른쪽 22">
              <a:extLst>
                <a:ext uri="{FF2B5EF4-FFF2-40B4-BE49-F238E27FC236}">
                  <a16:creationId xmlns:a16="http://schemas.microsoft.com/office/drawing/2014/main" xmlns="" id="{6D328C62-CDD6-47CA-BE5E-00E3C1455874}"/>
                </a:ext>
              </a:extLst>
            </p:cNvPr>
            <p:cNvSpPr/>
            <p:nvPr/>
          </p:nvSpPr>
          <p:spPr>
            <a:xfrm>
              <a:off x="4454303" y="3901297"/>
              <a:ext cx="765769" cy="466114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4B39DF4F-CBAF-4458-8ED2-04984899D83B}"/>
                </a:ext>
              </a:extLst>
            </p:cNvPr>
            <p:cNvSpPr/>
            <p:nvPr/>
          </p:nvSpPr>
          <p:spPr>
            <a:xfrm>
              <a:off x="2489571" y="3658272"/>
              <a:ext cx="1822229" cy="94684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Eclipse (Spring MVC)</a:t>
              </a:r>
              <a:endParaRPr lang="ko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A0DDE3BF-FDC6-4B26-A492-D72C548F2011}"/>
                </a:ext>
              </a:extLst>
            </p:cNvPr>
            <p:cNvSpPr txBox="1"/>
            <p:nvPr/>
          </p:nvSpPr>
          <p:spPr>
            <a:xfrm>
              <a:off x="1789666" y="4329287"/>
              <a:ext cx="817942" cy="3772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Develop</a:t>
              </a:r>
              <a:endParaRPr lang="ko-KR" altLang="en-US" sz="1000" dirty="0"/>
            </a:p>
          </p:txBody>
        </p:sp>
        <p:sp>
          <p:nvSpPr>
            <p:cNvPr id="16" name="사각형: 둥근 모서리 10">
              <a:extLst>
                <a:ext uri="{FF2B5EF4-FFF2-40B4-BE49-F238E27FC236}">
                  <a16:creationId xmlns:a16="http://schemas.microsoft.com/office/drawing/2014/main" xmlns="" id="{82AF5278-4767-4ACF-852D-84F0007E5055}"/>
                </a:ext>
              </a:extLst>
            </p:cNvPr>
            <p:cNvSpPr/>
            <p:nvPr/>
          </p:nvSpPr>
          <p:spPr>
            <a:xfrm>
              <a:off x="5404035" y="3887384"/>
              <a:ext cx="1514164" cy="646453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Spring War</a:t>
              </a:r>
              <a:endParaRPr lang="ko-KR" altLang="en-US" sz="12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4B39DF4F-CBAF-4458-8ED2-04984899D83B}"/>
                </a:ext>
              </a:extLst>
            </p:cNvPr>
            <p:cNvSpPr/>
            <p:nvPr/>
          </p:nvSpPr>
          <p:spPr>
            <a:xfrm>
              <a:off x="622128" y="3658272"/>
              <a:ext cx="1141560" cy="94684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Developer</a:t>
              </a:r>
              <a:endParaRPr lang="ko-KR" altLang="en-US" sz="1200" dirty="0"/>
            </a:p>
          </p:txBody>
        </p:sp>
        <p:sp>
          <p:nvSpPr>
            <p:cNvPr id="18" name="화살표: 오른쪽 22">
              <a:extLst>
                <a:ext uri="{FF2B5EF4-FFF2-40B4-BE49-F238E27FC236}">
                  <a16:creationId xmlns:a16="http://schemas.microsoft.com/office/drawing/2014/main" xmlns="" id="{6D328C62-CDD6-47CA-BE5E-00E3C1455874}"/>
                </a:ext>
              </a:extLst>
            </p:cNvPr>
            <p:cNvSpPr/>
            <p:nvPr/>
          </p:nvSpPr>
          <p:spPr>
            <a:xfrm>
              <a:off x="1907704" y="3934716"/>
              <a:ext cx="514330" cy="430449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A0DDE3BF-FDC6-4B26-A492-D72C548F2011}"/>
                </a:ext>
              </a:extLst>
            </p:cNvPr>
            <p:cNvSpPr txBox="1"/>
            <p:nvPr/>
          </p:nvSpPr>
          <p:spPr>
            <a:xfrm>
              <a:off x="4499992" y="4329287"/>
              <a:ext cx="817942" cy="3772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Deploy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6183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99592" y="5301208"/>
            <a:ext cx="7200800" cy="1111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방금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전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만들었던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게시글이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추가된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것을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확인할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수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있습니다</a:t>
            </a:r>
            <a:endParaRPr lang="ko-KR" altLang="en-US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71600" y="1340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1.2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질문 목록 불러오기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683568" y="198884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내용 개체 틀 5" descr="C:/Users/Shin/AppData/Roaming/PolarisOffice/ETemp/32524_24178032/fImage15744151169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5117" y="2632359"/>
            <a:ext cx="6221757" cy="20253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206215" y="258008"/>
            <a:ext cx="19175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질문답변 게시판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Design_QnA</a:t>
            </a:r>
            <a:r>
              <a:rPr lang="en-US" altLang="ko-KR" sz="1200" dirty="0">
                <a:solidFill>
                  <a:schemeClr val="bg1"/>
                </a:solidFill>
              </a:rPr>
              <a:t> Board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54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88024" y="2276872"/>
            <a:ext cx="3816424" cy="3991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1.1에서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작성했던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질문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게시글을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질문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목록에서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제목을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클릭하여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내용을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확인할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수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있습니다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endParaRPr lang="ko-KR" altLang="en-US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 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사진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의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아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랫부분과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같이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댓글을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작성할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수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있고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댓글을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확인할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수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있습니다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600" y="134076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1.3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질문 게시판 확인 및 </a:t>
            </a:r>
            <a:r>
              <a:rPr lang="ko-KR" altLang="en-US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댓글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1988840"/>
            <a:ext cx="648072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내용 개체 틀 6" descr="C:/Users/Shin/AppData/Roaming/PolarisOffice/ETemp/32524_24178032/fImage13039155292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552" y="2748829"/>
            <a:ext cx="4129707" cy="29373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206215" y="258008"/>
            <a:ext cx="19175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질문답변 게시판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Design_QnA</a:t>
            </a:r>
            <a:r>
              <a:rPr lang="en-US" altLang="ko-KR" sz="1200" dirty="0">
                <a:solidFill>
                  <a:schemeClr val="bg1"/>
                </a:solidFill>
              </a:rPr>
              <a:t> Board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80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460657" y="2431844"/>
            <a:ext cx="2592288" cy="34142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아래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를 보시면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댓글이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작성된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것을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확인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할 수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있습니다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1600" y="134076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1.3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질문 게시판 확인 및 </a:t>
            </a:r>
            <a:r>
              <a:rPr lang="ko-KR" altLang="en-US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댓글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83568" y="1988840"/>
            <a:ext cx="5832648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내용 개체 틀 6" descr="C:/Users/Shin/AppData/Roaming/PolarisOffice/ETemp/32524_24178032/fImage16338153440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1600" y="2431844"/>
            <a:ext cx="3985002" cy="34142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206215" y="258008"/>
            <a:ext cx="19175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질문답변 게시판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Design_QnA</a:t>
            </a:r>
            <a:r>
              <a:rPr lang="en-US" altLang="ko-KR" sz="1200" dirty="0">
                <a:solidFill>
                  <a:schemeClr val="bg1"/>
                </a:solidFill>
              </a:rPr>
              <a:t> Board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71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F64CA7A-73A7-4868-B9FF-587E05E17206}"/>
              </a:ext>
            </a:extLst>
          </p:cNvPr>
          <p:cNvSpPr txBox="1"/>
          <p:nvPr/>
        </p:nvSpPr>
        <p:spPr>
          <a:xfrm>
            <a:off x="2069722" y="3430502"/>
            <a:ext cx="500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경매</a:t>
            </a:r>
            <a:endParaRPr lang="en-US" altLang="ko-KR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251520" y="258008"/>
            <a:ext cx="1208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경매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Design_Auction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7D665DD-888C-4E28-B139-60D8CD1529AB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09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13718" r="30481" b="18205"/>
          <a:stretch/>
        </p:blipFill>
        <p:spPr bwMode="auto">
          <a:xfrm>
            <a:off x="1285373" y="1124744"/>
            <a:ext cx="6501246" cy="53028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왼쪽 화살표 6"/>
          <p:cNvSpPr/>
          <p:nvPr/>
        </p:nvSpPr>
        <p:spPr>
          <a:xfrm>
            <a:off x="7596336" y="3797887"/>
            <a:ext cx="720080" cy="648072"/>
          </a:xfrm>
          <a:prstGeom prst="lef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251520" y="258008"/>
            <a:ext cx="1208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경매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Design_Auction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351A7D3-79BF-4DBB-9D73-B74C2CCEF479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28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6" t="14234" r="49674" b="58343"/>
          <a:stretch/>
        </p:blipFill>
        <p:spPr bwMode="auto">
          <a:xfrm>
            <a:off x="1994160" y="1622984"/>
            <a:ext cx="5083671" cy="28391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827584" y="4869159"/>
            <a:ext cx="7416824" cy="15097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앞의 입찰버튼을 누르면 이동하는 페이지입니다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 algn="ctr"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시작 시간은 현재 시간으로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진행 기간은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24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시간으로 설정하여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marL="228600" indent="-228600" algn="ctr"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입찰 페이지로 들어올 때마다 바뀌도록 하였습니다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 algn="ctr"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아직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백엔드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구현은 시작하지 않은 부분입니다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1FB14E0-167B-441E-8390-4E2CE9411083}"/>
              </a:ext>
            </a:extLst>
          </p:cNvPr>
          <p:cNvSpPr/>
          <p:nvPr/>
        </p:nvSpPr>
        <p:spPr>
          <a:xfrm>
            <a:off x="251520" y="258008"/>
            <a:ext cx="1208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경매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Design_Auction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58DC4FC-7AE3-4FBD-B888-8F5B6A66AF3B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84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271681"/>
            <a:ext cx="1027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테이블 설계서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ERD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9266" y="773691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ERD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1" t="23814" r="23703" b="14872"/>
          <a:stretch/>
        </p:blipFill>
        <p:spPr bwMode="auto">
          <a:xfrm>
            <a:off x="1475656" y="1511468"/>
            <a:ext cx="6192688" cy="4584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97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서경대학교 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청년취업아카데미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팀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21446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시스템 구성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System Architecture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1560" y="90195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/>
              <a:t>프로젝트 구조도</a:t>
            </a:r>
            <a:endParaRPr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61DE583-7BD6-4687-B7D3-7C232A654BC1}"/>
              </a:ext>
            </a:extLst>
          </p:cNvPr>
          <p:cNvSpPr txBox="1"/>
          <p:nvPr/>
        </p:nvSpPr>
        <p:spPr>
          <a:xfrm>
            <a:off x="4067944" y="1441353"/>
            <a:ext cx="4392488" cy="480591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/>
              <a:t>각 기능 단위로 패키지 생성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/>
              <a:t>Account : </a:t>
            </a:r>
            <a:r>
              <a:rPr lang="ko-KR" altLang="en-US" sz="1400" dirty="0"/>
              <a:t>계정 </a:t>
            </a:r>
            <a:r>
              <a:rPr lang="en-US" altLang="ko-KR" sz="1400" dirty="0"/>
              <a:t>(</a:t>
            </a:r>
            <a:r>
              <a:rPr lang="ko-KR" altLang="en-US" sz="1400" dirty="0"/>
              <a:t>로그인</a:t>
            </a:r>
            <a:r>
              <a:rPr lang="en-US" altLang="ko-KR" sz="1400" dirty="0"/>
              <a:t>/</a:t>
            </a:r>
            <a:r>
              <a:rPr lang="ko-KR" altLang="en-US" sz="1400" dirty="0"/>
              <a:t>회원가입</a:t>
            </a:r>
            <a:r>
              <a:rPr lang="en-US" altLang="ko-KR" sz="1400" dirty="0"/>
              <a:t>)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/>
              <a:t>Auction : </a:t>
            </a:r>
            <a:r>
              <a:rPr lang="ko-KR" altLang="en-US" sz="1400" dirty="0"/>
              <a:t>경매 관련 패키지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 err="1"/>
              <a:t>myFarm</a:t>
            </a:r>
            <a:r>
              <a:rPr lang="en-US" altLang="ko-KR" sz="1400" dirty="0"/>
              <a:t> : </a:t>
            </a:r>
            <a:r>
              <a:rPr lang="ko-KR" altLang="en-US" sz="1400" dirty="0"/>
              <a:t>농부 페이지 관련 패키지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 err="1"/>
              <a:t>QnA</a:t>
            </a:r>
            <a:r>
              <a:rPr lang="en-US" altLang="ko-KR" sz="1400" dirty="0"/>
              <a:t> : </a:t>
            </a:r>
            <a:r>
              <a:rPr lang="ko-KR" altLang="en-US" sz="1400" dirty="0"/>
              <a:t>질문답변 관련 패키지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endParaRPr lang="en-US" altLang="ko-KR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/>
              <a:t>JPA </a:t>
            </a:r>
            <a:r>
              <a:rPr lang="ko-KR" altLang="en-US" sz="1400" dirty="0"/>
              <a:t>관련 하위 패키지 생성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/>
              <a:t>Controller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/>
              <a:t>Entity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/>
              <a:t>Repository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/>
              <a:t>Service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endParaRPr lang="en-US" altLang="ko-KR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/>
              <a:t>JPA </a:t>
            </a:r>
            <a:r>
              <a:rPr lang="ko-KR" altLang="en-US" sz="1400" dirty="0"/>
              <a:t>설정 파일 </a:t>
            </a:r>
            <a:r>
              <a:rPr lang="en-US" altLang="ko-KR" sz="1400" dirty="0"/>
              <a:t>: Persistence.xml</a:t>
            </a:r>
            <a:endParaRPr lang="ko-KR" altLang="en-US" sz="14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846F897C-F47C-4D1F-B7F3-89AFE50D36CC}"/>
              </a:ext>
            </a:extLst>
          </p:cNvPr>
          <p:cNvGrpSpPr/>
          <p:nvPr/>
        </p:nvGrpSpPr>
        <p:grpSpPr>
          <a:xfrm>
            <a:off x="1331640" y="1441353"/>
            <a:ext cx="1949354" cy="4811173"/>
            <a:chOff x="1043608" y="1557806"/>
            <a:chExt cx="1949354" cy="4811173"/>
          </a:xfrm>
        </p:grpSpPr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xmlns="" id="{682A9ECB-8C83-4A28-BA6D-C495A6ECF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1557806"/>
              <a:ext cx="1949354" cy="4811173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A81EB0C6-78A9-48EC-8725-3E92C5602DE9}"/>
                </a:ext>
              </a:extLst>
            </p:cNvPr>
            <p:cNvSpPr/>
            <p:nvPr/>
          </p:nvSpPr>
          <p:spPr>
            <a:xfrm>
              <a:off x="1403648" y="1988840"/>
              <a:ext cx="1520306" cy="38164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A7C5786B-A1D9-4358-9514-731890AA6DAB}"/>
                </a:ext>
              </a:extLst>
            </p:cNvPr>
            <p:cNvSpPr/>
            <p:nvPr/>
          </p:nvSpPr>
          <p:spPr>
            <a:xfrm>
              <a:off x="1403647" y="6141023"/>
              <a:ext cx="1520307" cy="22269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168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21446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시스템 구성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System Architecture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1560" y="90195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/>
              <a:t>프로젝트 구조도</a:t>
            </a:r>
            <a:endParaRPr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61DE583-7BD6-4687-B7D3-7C232A654BC1}"/>
              </a:ext>
            </a:extLst>
          </p:cNvPr>
          <p:cNvSpPr txBox="1"/>
          <p:nvPr/>
        </p:nvSpPr>
        <p:spPr>
          <a:xfrm>
            <a:off x="3783645" y="1271283"/>
            <a:ext cx="4824536" cy="501655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/>
              <a:t>Assets : </a:t>
            </a:r>
            <a:r>
              <a:rPr lang="ko-KR" altLang="en-US" sz="1400" dirty="0"/>
              <a:t>정적 자원들 모음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/>
              <a:t>CSS : </a:t>
            </a:r>
            <a:r>
              <a:rPr lang="ko-KR" altLang="en-US" sz="1400" dirty="0"/>
              <a:t>스타일 시트 폴더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/>
              <a:t>FARM-IMAGES : </a:t>
            </a:r>
            <a:r>
              <a:rPr lang="ko-KR" altLang="en-US" sz="1400" dirty="0"/>
              <a:t>이미지 업로드 폴더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/>
              <a:t>Images : </a:t>
            </a:r>
            <a:r>
              <a:rPr lang="ko-KR" altLang="en-US" sz="1400" dirty="0"/>
              <a:t>정적 이미지 자원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/>
              <a:t>Js : </a:t>
            </a:r>
            <a:r>
              <a:rPr lang="ko-KR" altLang="en-US" sz="1400" dirty="0"/>
              <a:t>자바 스크립트 폴더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endParaRPr lang="en-US" altLang="ko-KR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/>
              <a:t>Conf : </a:t>
            </a:r>
            <a:r>
              <a:rPr lang="ko-KR" altLang="en-US" sz="1400" dirty="0"/>
              <a:t>설정 파일 폴더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/>
              <a:t>Jpa-context.xml : JPA </a:t>
            </a:r>
            <a:r>
              <a:rPr lang="ko-KR" altLang="en-US" sz="1400" dirty="0"/>
              <a:t>연동 설정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/>
              <a:t>Root-context.xml : </a:t>
            </a:r>
            <a:r>
              <a:rPr lang="ko-KR" altLang="en-US" sz="1400" dirty="0"/>
              <a:t>사용 </a:t>
            </a:r>
            <a:r>
              <a:rPr lang="en-US" altLang="ko-KR" sz="1400" dirty="0"/>
              <a:t>X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/>
              <a:t>Common-context : </a:t>
            </a:r>
            <a:r>
              <a:rPr lang="ko-KR" altLang="en-US" sz="1400" dirty="0"/>
              <a:t>공유 설정 파일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400" dirty="0"/>
              <a:t>나머지 </a:t>
            </a:r>
            <a:r>
              <a:rPr lang="en-US" altLang="ko-KR" sz="1400" dirty="0"/>
              <a:t>*-context.xml : </a:t>
            </a:r>
            <a:r>
              <a:rPr lang="ko-KR" altLang="en-US" sz="1400" dirty="0"/>
              <a:t>기능 별 설정 파일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endParaRPr lang="en-US" altLang="ko-KR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/>
              <a:t>Views : </a:t>
            </a:r>
            <a:r>
              <a:rPr lang="ko-KR" altLang="en-US" sz="1400" dirty="0"/>
              <a:t>각 기능 별 화면</a:t>
            </a:r>
            <a:r>
              <a:rPr lang="en-US" altLang="ko-KR" sz="1400" dirty="0"/>
              <a:t> </a:t>
            </a:r>
            <a:r>
              <a:rPr lang="ko-KR" altLang="en-US" sz="1400" dirty="0"/>
              <a:t>설계 폴더 </a:t>
            </a:r>
            <a:r>
              <a:rPr lang="en-US" altLang="ko-KR" sz="1400" dirty="0"/>
              <a:t>(JSP)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3B54A520-D348-437B-A72C-BEEE0B5EE351}"/>
              </a:ext>
            </a:extLst>
          </p:cNvPr>
          <p:cNvGrpSpPr/>
          <p:nvPr/>
        </p:nvGrpSpPr>
        <p:grpSpPr>
          <a:xfrm>
            <a:off x="1043608" y="1345376"/>
            <a:ext cx="2419076" cy="5080817"/>
            <a:chOff x="1043608" y="1345376"/>
            <a:chExt cx="2419076" cy="5080817"/>
          </a:xfrm>
        </p:grpSpPr>
        <p:pic>
          <p:nvPicPr>
            <p:cNvPr id="11" name="그림 10" descr="지도이(가) 표시된 사진&#10;&#10;자동 생성된 설명">
              <a:extLst>
                <a:ext uri="{FF2B5EF4-FFF2-40B4-BE49-F238E27FC236}">
                  <a16:creationId xmlns:a16="http://schemas.microsoft.com/office/drawing/2014/main" xmlns="" id="{CD204D92-F2F2-46B8-AC99-46D2AF13C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1345376"/>
              <a:ext cx="2419076" cy="508081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9032162A-BF0D-4919-A61E-77EF4A0608B4}"/>
                </a:ext>
              </a:extLst>
            </p:cNvPr>
            <p:cNvSpPr/>
            <p:nvPr/>
          </p:nvSpPr>
          <p:spPr>
            <a:xfrm>
              <a:off x="1624417" y="2226350"/>
              <a:ext cx="1838265" cy="8640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748F9A86-8BF7-4D24-836D-4CAB761BD77E}"/>
                </a:ext>
              </a:extLst>
            </p:cNvPr>
            <p:cNvSpPr/>
            <p:nvPr/>
          </p:nvSpPr>
          <p:spPr>
            <a:xfrm>
              <a:off x="1624418" y="3573016"/>
              <a:ext cx="1838265" cy="14401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572968C4-3DB8-4977-A377-50F6BEB9FB6C}"/>
                </a:ext>
              </a:extLst>
            </p:cNvPr>
            <p:cNvSpPr/>
            <p:nvPr/>
          </p:nvSpPr>
          <p:spPr>
            <a:xfrm>
              <a:off x="1624419" y="5190368"/>
              <a:ext cx="1838264" cy="6869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308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21446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시스템 구성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System Architecture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5216" y="69232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/>
              <a:t>업무 분담</a:t>
            </a:r>
            <a:endParaRPr lang="en-US" altLang="ko-KR" b="1" dirty="0"/>
          </a:p>
        </p:txBody>
      </p:sp>
      <p:graphicFrame>
        <p:nvGraphicFramePr>
          <p:cNvPr id="17" name="표 9">
            <a:extLst>
              <a:ext uri="{FF2B5EF4-FFF2-40B4-BE49-F238E27FC236}">
                <a16:creationId xmlns:a16="http://schemas.microsoft.com/office/drawing/2014/main" xmlns="" id="{905AA6C0-220D-46B6-879F-DB5A7D015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394427"/>
              </p:ext>
            </p:extLst>
          </p:nvPr>
        </p:nvGraphicFramePr>
        <p:xfrm>
          <a:off x="453648" y="1113106"/>
          <a:ext cx="8090287" cy="57183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12052">
                  <a:extLst>
                    <a:ext uri="{9D8B030D-6E8A-4147-A177-3AD203B41FA5}">
                      <a16:colId xmlns:a16="http://schemas.microsoft.com/office/drawing/2014/main" xmlns="" val="111685421"/>
                    </a:ext>
                  </a:extLst>
                </a:gridCol>
                <a:gridCol w="1481692">
                  <a:extLst>
                    <a:ext uri="{9D8B030D-6E8A-4147-A177-3AD203B41FA5}">
                      <a16:colId xmlns:a16="http://schemas.microsoft.com/office/drawing/2014/main" xmlns="" val="1153820615"/>
                    </a:ext>
                  </a:extLst>
                </a:gridCol>
                <a:gridCol w="4896543">
                  <a:extLst>
                    <a:ext uri="{9D8B030D-6E8A-4147-A177-3AD203B41FA5}">
                      <a16:colId xmlns:a16="http://schemas.microsoft.com/office/drawing/2014/main" xmlns="" val="3408072489"/>
                    </a:ext>
                  </a:extLst>
                </a:gridCol>
              </a:tblGrid>
              <a:tr h="34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개발자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개발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785920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/>
                        <a:t>프론트엔드</a:t>
                      </a:r>
                      <a:endParaRPr lang="ko-KR" altLang="en-US" sz="1100" dirty="0"/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노임령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프로젝트 구조 설계</a:t>
                      </a:r>
                      <a:endParaRPr lang="en-US" altLang="ko-KR" sz="11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로그인 페이지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메인 페이지 화면 설계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828726"/>
                  </a:ext>
                </a:extLst>
              </a:tr>
              <a:tr h="145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박주명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농부 페이지 화면 설계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244263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신용희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회원가입 중간 페이지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질문답변 게시판 화면 설계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아이디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비밀번호 찾기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5845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이광준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경매 페이지 화면 설계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12346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정민진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프로젝트 구조 설계</a:t>
                      </a:r>
                      <a:endParaRPr lang="en-US" altLang="ko-KR" sz="11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회원가입 페이지 화면 설계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16911561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백엔드</a:t>
                      </a:r>
                      <a:endParaRPr lang="ko-KR" altLang="en-US" sz="1100" dirty="0"/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노임령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로그인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아이디 찾기 기능 구현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1157201"/>
                  </a:ext>
                </a:extLst>
              </a:tr>
              <a:tr h="145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박주명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농부 페이지 출입여부 결정 기능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농부 페이지 수정 기능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별점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/ </a:t>
                      </a:r>
                      <a:r>
                        <a:rPr lang="ko-KR" altLang="en-US" sz="1100" dirty="0"/>
                        <a:t>랭킹 갱신 기능 구현</a:t>
                      </a:r>
                      <a:endParaRPr lang="en-US" altLang="ko-KR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609457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신용희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JPA </a:t>
                      </a:r>
                      <a:r>
                        <a:rPr lang="ko-KR" altLang="en-US" sz="1100" dirty="0"/>
                        <a:t>연동</a:t>
                      </a:r>
                      <a:endParaRPr lang="en-US" altLang="ko-KR" sz="11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회원가입 기능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비밀번호 찾기 기능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질문답변 게시판 구현</a:t>
                      </a:r>
                      <a:endParaRPr lang="en-US" altLang="ko-KR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8947457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이광준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농부 페이지 후기 및 </a:t>
                      </a:r>
                      <a:r>
                        <a:rPr lang="ko-KR" altLang="en-US" sz="1100" dirty="0" err="1"/>
                        <a:t>별점</a:t>
                      </a:r>
                      <a:r>
                        <a:rPr lang="ko-KR" altLang="en-US" sz="1100" dirty="0"/>
                        <a:t> 등록 </a:t>
                      </a:r>
                      <a:r>
                        <a:rPr lang="en-US" altLang="ko-KR" sz="1100" dirty="0"/>
                        <a:t>/ </a:t>
                      </a:r>
                      <a:r>
                        <a:rPr lang="ko-KR" altLang="en-US" sz="1100" dirty="0"/>
                        <a:t>출력 기능 구현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3489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정민진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농부 메인 페이지 구현</a:t>
                      </a:r>
                      <a:r>
                        <a:rPr lang="en-US" altLang="ko-KR" sz="1100" dirty="0"/>
                        <a:t>, JPA Repository </a:t>
                      </a:r>
                      <a:r>
                        <a:rPr lang="ko-KR" altLang="en-US" sz="1100" dirty="0"/>
                        <a:t>연동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프로젝트 코드 통합</a:t>
                      </a:r>
                      <a:endParaRPr lang="en-US" altLang="ko-KR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91974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서버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이광준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정민진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AWS </a:t>
                      </a:r>
                      <a:r>
                        <a:rPr lang="ko-KR" altLang="en-US" sz="1100" dirty="0"/>
                        <a:t>서버 생성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이광준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및 관리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이광준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정민진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053688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데이터베이스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정민진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AWS RDS </a:t>
                      </a:r>
                      <a:r>
                        <a:rPr lang="en-US" altLang="ko-KR" sz="1100" dirty="0" err="1"/>
                        <a:t>mysql</a:t>
                      </a:r>
                      <a:r>
                        <a:rPr lang="ko-KR" altLang="en-US" sz="1100" dirty="0"/>
                        <a:t> 생성</a:t>
                      </a:r>
                      <a:endParaRPr lang="en-US" altLang="ko-KR" sz="11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접속 및 관리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팀 전원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47445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654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2410</Words>
  <Application>Microsoft Office PowerPoint</Application>
  <PresentationFormat>화면 슬라이드 쇼(4:3)</PresentationFormat>
  <Paragraphs>657</Paragraphs>
  <Slides>67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6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RYOUNG</cp:lastModifiedBy>
  <cp:revision>207</cp:revision>
  <dcterms:created xsi:type="dcterms:W3CDTF">2016-11-03T20:47:04Z</dcterms:created>
  <dcterms:modified xsi:type="dcterms:W3CDTF">2020-10-06T10:28:18Z</dcterms:modified>
</cp:coreProperties>
</file>